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pline Sans"/>
      <p:regular r:id="rId16"/>
    </p:embeddedFont>
    <p:embeddedFont>
      <p:font typeface="Spline Sans"/>
      <p:regular r:id="rId17"/>
    </p:embeddedFon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slide" Target="/ppt/slides/slide8.xml" Id="rId9" /><Relationship Type="http://schemas.openxmlformats.org/officeDocument/2006/relationships/slide" Target="/ppt/slides/slide9.xml" Id="rId10" /><Relationship Type="http://schemas.openxmlformats.org/officeDocument/2006/relationships/notesMaster" Target="/ppt/notesMasters/notesMaster1.xml" Id="rId11" /><Relationship Type="http://schemas.openxmlformats.org/officeDocument/2006/relationships/presProps" Target="/ppt/presProps.xml" Id="rId12" /><Relationship Type="http://schemas.openxmlformats.org/officeDocument/2006/relationships/viewProps" Target="/ppt/viewProps.xml" Id="rId13" /><Relationship Type="http://schemas.openxmlformats.org/officeDocument/2006/relationships/theme" Target="/ppt/theme/theme1.xml" Id="rId14" /><Relationship Type="http://schemas.openxmlformats.org/officeDocument/2006/relationships/tableStyles" Target="/ppt/tableStyles.xml" Id="rId15" /><Relationship Type="http://schemas.openxmlformats.org/officeDocument/2006/relationships/font" Target="/ppt/fonts/font1.fntdata" Id="rId16" /><Relationship Type="http://schemas.openxmlformats.org/officeDocument/2006/relationships/font" Target="/ppt/fonts/font2.fntdata" Id="rId17" /><Relationship Type="http://schemas.openxmlformats.org/officeDocument/2006/relationships/font" Target="/ppt/fonts/font3.fntdata" Id="rId18" /><Relationship Type="http://schemas.openxmlformats.org/officeDocument/2006/relationships/font" Target="/ppt/fonts/font4.fntdata" Id="rId19" /><Relationship Type="http://schemas.openxmlformats.org/officeDocument/2006/relationships/font" Target="/ppt/fonts/font5.fntdata" Id="rId20" /><Relationship Type="http://schemas.openxmlformats.org/officeDocument/2006/relationships/font" Target="/ppt/fonts/font6.fntdata" Id="rId21"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8.xml" Id="rId2"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9.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010-1.png" Id="rId1" /><Relationship Type="http://schemas.openxmlformats.org/officeDocument/2006/relationships/image" Target="/ppt/media/image-1010-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image" Target="/ppt/media/image-1002-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003-1.png" Id="rId1" /><Relationship Type="http://schemas.openxmlformats.org/officeDocument/2006/relationships/image" Target="/ppt/media/image-1003-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004-1.png" Id="rId1" /><Relationship Type="http://schemas.openxmlformats.org/officeDocument/2006/relationships/image" Target="/ppt/media/image-1004-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005-1.png" Id="rId1" /><Relationship Type="http://schemas.openxmlformats.org/officeDocument/2006/relationships/image" Target="/ppt/media/image-1005-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006-1.png" Id="rId1" /><Relationship Type="http://schemas.openxmlformats.org/officeDocument/2006/relationships/image" Target="/ppt/media/image-1006-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007-1.png" Id="rId1" /><Relationship Type="http://schemas.openxmlformats.org/officeDocument/2006/relationships/image" Target="/ppt/media/image-1007-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008-1.png" Id="rId1" /><Relationship Type="http://schemas.openxmlformats.org/officeDocument/2006/relationships/image" Target="/ppt/media/image-1008-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9.xml.rels>&#65279;<?xml version="1.0" encoding="utf-8"?><Relationships xmlns="http://schemas.openxmlformats.org/package/2006/relationships"><Relationship Type="http://schemas.openxmlformats.org/officeDocument/2006/relationships/image" Target="/ppt/media/image-1009-1.png" Id="rId1" /><Relationship Type="http://schemas.openxmlformats.org/officeDocument/2006/relationships/image" Target="/ppt/media/image-1009-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theme" Target="/ppt/theme/theme1.xml" Id="rId1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slideLayout" Target="/ppt/slideLayouts/slideLayout2.xml" Id="rId3" /><Relationship Type="http://schemas.openxmlformats.org/officeDocument/2006/relationships/notesSlide" Target="/ppt/notesSlides/notesSlide1.xml" Id="rId4" /><Relationship Type="http://schemas.openxmlformats.org/officeDocument/2006/relationships/hyperlink" Target="https://github.com/Alok20222704/Chess-with-AI/tree/main" TargetMode="External" Id="rId2"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slideLayout" Target="/ppt/slideLayouts/slideLayout3.xml" Id="rId2" /><Relationship Type="http://schemas.openxmlformats.org/officeDocument/2006/relationships/notesSlide" Target="/ppt/notesSlides/notesSlide2.xml"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notesSlide" Target="/ppt/notesSlides/notesSlide3.xml" Id="rId2" /></Relationships>
</file>

<file path=ppt/slides/_rels/slide4.xml.rels>&#65279;<?xml version="1.0" encoding="utf-8"?><Relationships xmlns="http://schemas.openxmlformats.org/package/2006/relationships"><Relationship Type="http://schemas.openxmlformats.org/officeDocument/2006/relationships/image" Target="/ppt/media/image-4-1.png" Id="rId1" /><Relationship Type="http://schemas.openxmlformats.org/officeDocument/2006/relationships/slideLayout" Target="/ppt/slideLayouts/slideLayout5.xml" Id="rId2" /><Relationship Type="http://schemas.openxmlformats.org/officeDocument/2006/relationships/notesSlide" Target="/ppt/notesSlides/notesSlide4.xml" Id="rId3" /></Relationships>
</file>

<file path=ppt/slides/_rels/slide5.xml.rels>&#65279;<?xml version="1.0" encoding="utf-8"?><Relationships xmlns="http://schemas.openxmlformats.org/package/2006/relationships"><Relationship Type="http://schemas.openxmlformats.org/officeDocument/2006/relationships/image" Target="/ppt/media/image-5-1.png" Id="rId1" /><Relationship Type="http://schemas.openxmlformats.org/officeDocument/2006/relationships/image" Target="/ppt/media/image-5-2.png" Id="rId2" /><Relationship Type="http://schemas.openxmlformats.org/officeDocument/2006/relationships/image" Target="/ppt/media/image-5-3.png" Id="rId3" /><Relationship Type="http://schemas.openxmlformats.org/officeDocument/2006/relationships/image" Target="/ppt/media/image-5-4.png" Id="rId4" /><Relationship Type="http://schemas.openxmlformats.org/officeDocument/2006/relationships/image" Target="/ppt/media/image-5-5.png" Id="rId5" /><Relationship Type="http://schemas.openxmlformats.org/officeDocument/2006/relationships/slideLayout" Target="/ppt/slideLayouts/slideLayout6.xml" Id="rId6" /><Relationship Type="http://schemas.openxmlformats.org/officeDocument/2006/relationships/notesSlide" Target="/ppt/notesSlides/notesSlide5.xml" Id="rId7"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image" Target="/ppt/media/image-6-2.png" Id="rId2" /><Relationship Type="http://schemas.openxmlformats.org/officeDocument/2006/relationships/image" Target="/ppt/media/image-6-3.png" Id="rId3" /><Relationship Type="http://schemas.openxmlformats.org/officeDocument/2006/relationships/image" Target="/ppt/media/image-6-4.png" Id="rId4" /><Relationship Type="http://schemas.openxmlformats.org/officeDocument/2006/relationships/slideLayout" Target="/ppt/slideLayouts/slideLayout7.xml" Id="rId5" /><Relationship Type="http://schemas.openxmlformats.org/officeDocument/2006/relationships/notesSlide" Target="/ppt/notesSlides/notesSlide6.xml" Id="rId6" /></Relationships>
</file>

<file path=ppt/slides/_rels/slide7.xml.rels>&#65279;<?xml version="1.0" encoding="utf-8"?><Relationships xmlns="http://schemas.openxmlformats.org/package/2006/relationships"><Relationship Type="http://schemas.openxmlformats.org/officeDocument/2006/relationships/slideLayout" Target="/ppt/slideLayouts/slideLayout8.xml" Id="rId1" /><Relationship Type="http://schemas.openxmlformats.org/officeDocument/2006/relationships/notesSlide" Target="/ppt/notesSlides/notesSlide7.xml" Id="rId2" /></Relationships>
</file>

<file path=ppt/slides/_rels/slide8.xml.rels>&#65279;<?xml version="1.0" encoding="utf-8"?><Relationships xmlns="http://schemas.openxmlformats.org/package/2006/relationships"><Relationship Type="http://schemas.openxmlformats.org/officeDocument/2006/relationships/image" Target="/ppt/media/image-8-1.png" Id="rId1" /><Relationship Type="http://schemas.openxmlformats.org/officeDocument/2006/relationships/image" Target="/ppt/media/image-8-2.png" Id="rId2" /><Relationship Type="http://schemas.openxmlformats.org/officeDocument/2006/relationships/image" Target="/ppt/media/image-8-3.png" Id="rId3" /><Relationship Type="http://schemas.openxmlformats.org/officeDocument/2006/relationships/image" Target="/ppt/media/image-8-4.png" Id="rId4" /><Relationship Type="http://schemas.openxmlformats.org/officeDocument/2006/relationships/image" Target="/ppt/media/image-8-5.png" Id="rId5" /><Relationship Type="http://schemas.openxmlformats.org/officeDocument/2006/relationships/slideLayout" Target="/ppt/slideLayouts/slideLayout9.xml" Id="rId6" /><Relationship Type="http://schemas.openxmlformats.org/officeDocument/2006/relationships/notesSlide" Target="/ppt/notesSlides/notesSlide8.xml" Id="rId7" /></Relationships>
</file>

<file path=ppt/slides/_rels/slide9.xml.rels>&#65279;<?xml version="1.0" encoding="utf-8"?><Relationships xmlns="http://schemas.openxmlformats.org/package/2006/relationships"><Relationship Type="http://schemas.openxmlformats.org/officeDocument/2006/relationships/slideLayout" Target="/ppt/slideLayouts/slideLayout10.xml" Id="rId1" /><Relationship Type="http://schemas.openxmlformats.org/officeDocument/2006/relationships/notesSlide" Target="/ppt/notesSlides/notesSlide9.xml" Id="rId2"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1040844" y="243840"/>
            <a:ext cx="12548711" cy="7767876"/>
          </a:xfrm>
          <a:prstGeom prst="roundRect">
            <a:avLst>
              <a:gd name="adj" fmla="val 6672"/>
            </a:avLst>
          </a:prstGeom>
          <a:solidFill>
            <a:srgbClr val="0A081B">
              <a:alpha val="75000"/>
            </a:srgbClr>
          </a:solidFill>
          <a:ln w="53340">
            <a:solidFill>
              <a:srgbClr val="E6E6E6">
                <a:alpha val="25000"/>
              </a:srgbClr>
            </a:solidFill>
            <a:prstDash val="solid"/>
          </a:ln>
        </p:spPr>
      </p:sp>
      <p:pic>
        <p:nvPicPr>
          <p:cNvPr id="3" name="Image 0" descr="preencoded.png">    </p:cNvPr>
          <p:cNvPicPr>
            <a:picLocks noChangeAspect="1"/>
          </p:cNvPicPr>
          <p:nvPr/>
        </p:nvPicPr>
        <p:blipFill>
          <a:blip r:embed="rId1"/>
          <a:stretch>
            <a:fillRect/>
          </a:stretch>
        </p:blipFill>
        <p:spPr>
          <a:xfrm>
            <a:off x="8883729" y="243840"/>
            <a:ext cx="4705707" cy="7767876"/>
          </a:xfrm>
          <a:prstGeom prst="rect">
            <a:avLst/>
          </a:prstGeom>
        </p:spPr>
      </p:pic>
      <p:sp>
        <p:nvSpPr>
          <p:cNvPr id="4" name="Text 1"/>
          <p:cNvSpPr/>
          <p:nvPr/>
        </p:nvSpPr>
        <p:spPr>
          <a:xfrm>
            <a:off x="1796534" y="837605"/>
            <a:ext cx="4798695" cy="599718"/>
          </a:xfrm>
          <a:prstGeom prst="rect">
            <a:avLst/>
          </a:prstGeom>
          <a:noFill/>
          <a:ln/>
        </p:spPr>
        <p:txBody>
          <a:bodyPr wrap="none" lIns="0" tIns="0" rIns="0" bIns="0" rtlCol="0" anchor="t"/>
          <a:lstStyle/>
          <a:p>
            <a:pPr indent="0" marL="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MINOR PROJECT</a:t>
            </a:r>
            <a:endParaRPr lang="en-US" sz="3750" dirty="0"/>
          </a:p>
        </p:txBody>
      </p:sp>
      <p:sp>
        <p:nvSpPr>
          <p:cNvPr id="5" name="Shape 2"/>
          <p:cNvSpPr/>
          <p:nvPr/>
        </p:nvSpPr>
        <p:spPr>
          <a:xfrm>
            <a:off x="1796534" y="1761173"/>
            <a:ext cx="6331506" cy="1252299"/>
          </a:xfrm>
          <a:prstGeom prst="roundRect">
            <a:avLst>
              <a:gd name="adj" fmla="val 25866"/>
            </a:avLst>
          </a:prstGeom>
          <a:solidFill>
            <a:srgbClr val="0A081B"/>
          </a:solidFill>
          <a:ln w="22860">
            <a:solidFill>
              <a:srgbClr val="16FFBB"/>
            </a:solidFill>
            <a:prstDash val="solid"/>
          </a:ln>
        </p:spPr>
      </p:sp>
      <p:sp>
        <p:nvSpPr>
          <p:cNvPr id="6" name="Text 3"/>
          <p:cNvSpPr/>
          <p:nvPr/>
        </p:nvSpPr>
        <p:spPr>
          <a:xfrm>
            <a:off x="2035254" y="1999893"/>
            <a:ext cx="2399347" cy="299799"/>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Name:</a:t>
            </a:r>
            <a:endParaRPr lang="en-US" sz="1850" dirty="0"/>
          </a:p>
        </p:txBody>
      </p:sp>
      <p:sp>
        <p:nvSpPr>
          <p:cNvPr id="7" name="Text 4"/>
          <p:cNvSpPr/>
          <p:nvPr/>
        </p:nvSpPr>
        <p:spPr>
          <a:xfrm>
            <a:off x="2035254" y="2429232"/>
            <a:ext cx="5854065" cy="345519"/>
          </a:xfrm>
          <a:prstGeom prst="rect">
            <a:avLst/>
          </a:prstGeom>
          <a:noFill/>
          <a:ln/>
        </p:spPr>
        <p:txBody>
          <a:bodyPr wrap="non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ALOK KUMAR</a:t>
            </a:r>
            <a:endParaRPr lang="en-US" sz="1700" dirty="0"/>
          </a:p>
        </p:txBody>
      </p:sp>
      <p:sp>
        <p:nvSpPr>
          <p:cNvPr id="8" name="Shape 5"/>
          <p:cNvSpPr/>
          <p:nvPr/>
        </p:nvSpPr>
        <p:spPr>
          <a:xfrm>
            <a:off x="1796534" y="3229332"/>
            <a:ext cx="6331506" cy="1252299"/>
          </a:xfrm>
          <a:prstGeom prst="roundRect">
            <a:avLst>
              <a:gd name="adj" fmla="val 25866"/>
            </a:avLst>
          </a:prstGeom>
          <a:solidFill>
            <a:srgbClr val="0A081B"/>
          </a:solidFill>
          <a:ln w="22860">
            <a:solidFill>
              <a:srgbClr val="29DDDA"/>
            </a:solidFill>
            <a:prstDash val="solid"/>
          </a:ln>
        </p:spPr>
      </p:sp>
      <p:sp>
        <p:nvSpPr>
          <p:cNvPr id="9" name="Text 6"/>
          <p:cNvSpPr/>
          <p:nvPr/>
        </p:nvSpPr>
        <p:spPr>
          <a:xfrm>
            <a:off x="2035254" y="3468052"/>
            <a:ext cx="2399347" cy="299799"/>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Roll No:</a:t>
            </a:r>
            <a:endParaRPr lang="en-US" sz="1850" dirty="0"/>
          </a:p>
        </p:txBody>
      </p:sp>
      <p:sp>
        <p:nvSpPr>
          <p:cNvPr id="10" name="Text 7"/>
          <p:cNvSpPr/>
          <p:nvPr/>
        </p:nvSpPr>
        <p:spPr>
          <a:xfrm>
            <a:off x="2035254" y="3897392"/>
            <a:ext cx="5854065" cy="345519"/>
          </a:xfrm>
          <a:prstGeom prst="rect">
            <a:avLst/>
          </a:prstGeom>
          <a:noFill/>
          <a:ln/>
        </p:spPr>
        <p:txBody>
          <a:bodyPr wrap="non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22020107003</a:t>
            </a:r>
            <a:endParaRPr lang="en-US" sz="1700" dirty="0"/>
          </a:p>
        </p:txBody>
      </p:sp>
      <p:sp>
        <p:nvSpPr>
          <p:cNvPr id="11" name="Shape 8"/>
          <p:cNvSpPr/>
          <p:nvPr/>
        </p:nvSpPr>
        <p:spPr>
          <a:xfrm>
            <a:off x="1796534" y="4697492"/>
            <a:ext cx="6331506" cy="1252299"/>
          </a:xfrm>
          <a:prstGeom prst="roundRect">
            <a:avLst>
              <a:gd name="adj" fmla="val 25866"/>
            </a:avLst>
          </a:prstGeom>
          <a:solidFill>
            <a:srgbClr val="0A081B"/>
          </a:solidFill>
          <a:ln w="22860">
            <a:solidFill>
              <a:srgbClr val="37A7E7"/>
            </a:solidFill>
            <a:prstDash val="solid"/>
          </a:ln>
        </p:spPr>
      </p:sp>
      <p:sp>
        <p:nvSpPr>
          <p:cNvPr id="12" name="Text 9"/>
          <p:cNvSpPr/>
          <p:nvPr/>
        </p:nvSpPr>
        <p:spPr>
          <a:xfrm>
            <a:off x="2035254" y="4936212"/>
            <a:ext cx="2399347" cy="299799"/>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Course:</a:t>
            </a:r>
            <a:endParaRPr lang="en-US" sz="1850" dirty="0"/>
          </a:p>
        </p:txBody>
      </p:sp>
      <p:sp>
        <p:nvSpPr>
          <p:cNvPr id="13" name="Text 10"/>
          <p:cNvSpPr/>
          <p:nvPr/>
        </p:nvSpPr>
        <p:spPr>
          <a:xfrm>
            <a:off x="2035254" y="5365552"/>
            <a:ext cx="5854065" cy="345519"/>
          </a:xfrm>
          <a:prstGeom prst="rect">
            <a:avLst/>
          </a:prstGeom>
          <a:noFill/>
          <a:ln/>
        </p:spPr>
        <p:txBody>
          <a:bodyPr wrap="non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B. VOC. SOFTWARE DEVELOPMENT</a:t>
            </a:r>
            <a:endParaRPr lang="en-US" sz="1700" dirty="0"/>
          </a:p>
        </p:txBody>
      </p:sp>
      <p:sp>
        <p:nvSpPr>
          <p:cNvPr id="14" name="Shape 11"/>
          <p:cNvSpPr/>
          <p:nvPr/>
        </p:nvSpPr>
        <p:spPr>
          <a:xfrm>
            <a:off x="1796534" y="6165652"/>
            <a:ext cx="6331506" cy="1252299"/>
          </a:xfrm>
          <a:prstGeom prst="roundRect">
            <a:avLst>
              <a:gd name="adj" fmla="val 25866"/>
            </a:avLst>
          </a:prstGeom>
          <a:solidFill>
            <a:srgbClr val="0A081B"/>
          </a:solidFill>
          <a:ln w="22860">
            <a:solidFill>
              <a:srgbClr val="091231"/>
            </a:solidFill>
            <a:prstDash val="solid"/>
          </a:ln>
        </p:spPr>
      </p:sp>
      <p:sp>
        <p:nvSpPr>
          <p:cNvPr id="15" name="Text 12"/>
          <p:cNvSpPr/>
          <p:nvPr/>
        </p:nvSpPr>
        <p:spPr>
          <a:xfrm>
            <a:off x="2035254" y="6404372"/>
            <a:ext cx="2399347" cy="299799"/>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GitHub:</a:t>
            </a:r>
            <a:endParaRPr lang="en-US" sz="1850" dirty="0"/>
          </a:p>
        </p:txBody>
      </p:sp>
      <p:sp>
        <p:nvSpPr>
          <p:cNvPr id="16" name="Text 13"/>
          <p:cNvSpPr/>
          <p:nvPr/>
        </p:nvSpPr>
        <p:spPr>
          <a:xfrm>
            <a:off x="2035254" y="6833711"/>
            <a:ext cx="5854065" cy="345519"/>
          </a:xfrm>
          <a:prstGeom prst="rect">
            <a:avLst/>
          </a:prstGeom>
          <a:noFill/>
          <a:ln/>
        </p:spPr>
        <p:txBody>
          <a:bodyPr wrap="none" lIns="0" tIns="0" rIns="0" bIns="0" rtlCol="0" anchor="t"/>
          <a:lstStyle/>
          <a:p>
            <a:pPr indent="0" marL="0">
              <a:lnSpc>
                <a:spcPts val="2700"/>
              </a:lnSpc>
              <a:buNone/>
            </a:pPr>
            <a:r>
              <a:rPr lang="en-US" sz="1700" u="sng" dirty="0">
                <a:solidFill>
                  <a:srgbClr val="16FFBB"/>
                </a:solidFill>
                <a:latin typeface="Barlow" pitchFamily="34" charset="0"/>
                <a:ea typeface="Barlow" pitchFamily="34" charset="-122"/>
                <a:cs typeface="Barlow" pitchFamily="34" charset="-120"/>
                <a:hlinkClick r:id="rId2" invalidUrl="" action="" tgtFrame="" tooltip="" history="1" highlightClick="0" endSnd="0">
                  <a:extLst>
                    <a:ext uri="{A12FA001-AC4F-418D-AE19-62706E023703}">
                      <ahyp:hlinkClr xmlns:ahyp="http://schemas.microsoft.com/office/drawing/2018/hyperlinkcolor" val="tx"/>
                    </a:ext>
                  </a:extLst>
                </a:hlinkClick>
              </a:rPr>
              <a:t>GitHub Repository Link</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43840" y="1194316"/>
            <a:ext cx="14142720" cy="5840968"/>
          </a:xfrm>
          <a:prstGeom prst="roundRect">
            <a:avLst>
              <a:gd name="adj" fmla="val 10000"/>
            </a:avLst>
          </a:prstGeom>
          <a:solidFill>
            <a:srgbClr val="0A081B">
              <a:alpha val="75000"/>
            </a:srgbClr>
          </a:solidFill>
          <a:ln w="53340">
            <a:solidFill>
              <a:srgbClr val="E6E6E6">
                <a:alpha val="25000"/>
              </a:srgbClr>
            </a:solidFill>
            <a:prstDash val="solid"/>
          </a:ln>
        </p:spPr>
      </p:sp>
      <p:pic>
        <p:nvPicPr>
          <p:cNvPr id="3" name="Image 0" descr="preencoded.png">    </p:cNvPr>
          <p:cNvPicPr>
            <a:picLocks noChangeAspect="1"/>
          </p:cNvPicPr>
          <p:nvPr/>
        </p:nvPicPr>
        <p:blipFill>
          <a:blip r:embed="rId1"/>
          <a:stretch>
            <a:fillRect/>
          </a:stretch>
        </p:blipFill>
        <p:spPr>
          <a:xfrm>
            <a:off x="9083040" y="1194316"/>
            <a:ext cx="5303520" cy="5840968"/>
          </a:xfrm>
          <a:prstGeom prst="rect">
            <a:avLst/>
          </a:prstGeom>
        </p:spPr>
      </p:pic>
      <p:sp>
        <p:nvSpPr>
          <p:cNvPr id="4" name="Text 1"/>
          <p:cNvSpPr/>
          <p:nvPr/>
        </p:nvSpPr>
        <p:spPr>
          <a:xfrm>
            <a:off x="1095613" y="2426256"/>
            <a:ext cx="6784657" cy="675918"/>
          </a:xfrm>
          <a:prstGeom prst="rect">
            <a:avLst/>
          </a:prstGeom>
          <a:noFill/>
          <a:ln/>
        </p:spPr>
        <p:txBody>
          <a:bodyPr wrap="none" lIns="0" tIns="0" rIns="0" bIns="0" rtlCol="0" anchor="t"/>
          <a:lstStyle/>
          <a:p>
            <a:pPr indent="0" marL="0">
              <a:lnSpc>
                <a:spcPts val="5300"/>
              </a:lnSpc>
              <a:buNone/>
            </a:pPr>
            <a:r>
              <a:rPr lang="en-US" sz="4250" b="1" dirty="0">
                <a:solidFill>
                  <a:srgbClr val="F0FCFF"/>
                </a:solidFill>
                <a:latin typeface="Spline Sans Bold" pitchFamily="34" charset="0"/>
                <a:ea typeface="Spline Sans Bold" pitchFamily="34" charset="-122"/>
                <a:cs typeface="Spline Sans Bold" pitchFamily="34" charset="-120"/>
              </a:rPr>
              <a:t>Machine Learning in Chess</a:t>
            </a:r>
            <a:endParaRPr lang="en-US" sz="4250" dirty="0"/>
          </a:p>
        </p:txBody>
      </p:sp>
      <p:sp>
        <p:nvSpPr>
          <p:cNvPr id="5" name="Text 2"/>
          <p:cNvSpPr/>
          <p:nvPr/>
        </p:nvSpPr>
        <p:spPr>
          <a:xfrm>
            <a:off x="1095613" y="3467219"/>
            <a:ext cx="7135654" cy="2336006"/>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This presentation explores how machine learning has revolutionized chess, from understanding the game's fundamentals to the development of powerful chess engines. We will dive into the different machine learning techniques used in chess, examining their advantages and limitations. We will also discuss how machine learning impacts the future of chess.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43840" y="845939"/>
            <a:ext cx="14142720" cy="6537722"/>
          </a:xfrm>
          <a:prstGeom prst="roundRect">
            <a:avLst>
              <a:gd name="adj" fmla="val 8934"/>
            </a:avLst>
          </a:prstGeom>
          <a:solidFill>
            <a:srgbClr val="0A081B">
              <a:alpha val="75000"/>
            </a:srgbClr>
          </a:solidFill>
          <a:ln w="53340">
            <a:solidFill>
              <a:srgbClr val="E6E6E6">
                <a:alpha val="25000"/>
              </a:srgbClr>
            </a:solidFill>
            <a:prstDash val="solid"/>
          </a:ln>
        </p:spPr>
      </p:sp>
      <p:sp>
        <p:nvSpPr>
          <p:cNvPr id="3" name="Text 1"/>
          <p:cNvSpPr/>
          <p:nvPr/>
        </p:nvSpPr>
        <p:spPr>
          <a:xfrm>
            <a:off x="1095613" y="1515189"/>
            <a:ext cx="10756463" cy="675918"/>
          </a:xfrm>
          <a:prstGeom prst="rect">
            <a:avLst/>
          </a:prstGeom>
          <a:noFill/>
          <a:ln/>
        </p:spPr>
        <p:txBody>
          <a:bodyPr wrap="none" lIns="0" tIns="0" rIns="0" bIns="0" rtlCol="0" anchor="t"/>
          <a:lstStyle/>
          <a:p>
            <a:pPr indent="0" marL="0">
              <a:lnSpc>
                <a:spcPts val="5300"/>
              </a:lnSpc>
              <a:buNone/>
            </a:pPr>
            <a:r>
              <a:rPr lang="en-US" sz="4250" b="1" dirty="0">
                <a:solidFill>
                  <a:srgbClr val="F0FCFF"/>
                </a:solidFill>
                <a:latin typeface="Spline Sans Bold" pitchFamily="34" charset="0"/>
                <a:ea typeface="Spline Sans Bold" pitchFamily="34" charset="-122"/>
                <a:cs typeface="Spline Sans Bold" pitchFamily="34" charset="-120"/>
              </a:rPr>
              <a:t>Understanding the Fundamentals of Chess</a:t>
            </a:r>
            <a:endParaRPr lang="en-US" sz="4250" dirty="0"/>
          </a:p>
        </p:txBody>
      </p:sp>
      <p:sp>
        <p:nvSpPr>
          <p:cNvPr id="4" name="Text 2"/>
          <p:cNvSpPr/>
          <p:nvPr/>
        </p:nvSpPr>
        <p:spPr>
          <a:xfrm>
            <a:off x="1095613" y="2799517"/>
            <a:ext cx="2664500" cy="337899"/>
          </a:xfrm>
          <a:prstGeom prst="rect">
            <a:avLst/>
          </a:prstGeom>
          <a:noFill/>
          <a:ln/>
        </p:spPr>
        <p:txBody>
          <a:bodyPr wrap="none" lIns="0" tIns="0" rIns="0" bIns="0" rtlCol="0" anchor="t"/>
          <a:lstStyle/>
          <a:p>
            <a:pPr indent="0" marL="0">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Board &amp; Pieces</a:t>
            </a:r>
            <a:endParaRPr lang="en-US" sz="2100" dirty="0"/>
          </a:p>
        </p:txBody>
      </p:sp>
      <p:sp>
        <p:nvSpPr>
          <p:cNvPr id="5" name="Text 3"/>
          <p:cNvSpPr/>
          <p:nvPr/>
        </p:nvSpPr>
        <p:spPr>
          <a:xfrm>
            <a:off x="1095613" y="3380780"/>
            <a:ext cx="2664500" cy="2725341"/>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Chess is played on a board with 64 squares, divided into 8 rows and 8 columns. There are six types of pieces: pawn, knight, bishop, rook, queen, and king.</a:t>
            </a:r>
            <a:endParaRPr lang="en-US" sz="1900" dirty="0"/>
          </a:p>
        </p:txBody>
      </p:sp>
      <p:sp>
        <p:nvSpPr>
          <p:cNvPr id="6" name="Text 4"/>
          <p:cNvSpPr/>
          <p:nvPr/>
        </p:nvSpPr>
        <p:spPr>
          <a:xfrm>
            <a:off x="4361378" y="2799517"/>
            <a:ext cx="2664500" cy="337899"/>
          </a:xfrm>
          <a:prstGeom prst="rect">
            <a:avLst/>
          </a:prstGeom>
          <a:noFill/>
          <a:ln/>
        </p:spPr>
        <p:txBody>
          <a:bodyPr wrap="none" lIns="0" tIns="0" rIns="0" bIns="0" rtlCol="0" anchor="t"/>
          <a:lstStyle/>
          <a:p>
            <a:pPr indent="0" marL="0">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Movement Rules</a:t>
            </a:r>
            <a:endParaRPr lang="en-US" sz="2100" dirty="0"/>
          </a:p>
        </p:txBody>
      </p:sp>
      <p:sp>
        <p:nvSpPr>
          <p:cNvPr id="7" name="Text 5"/>
          <p:cNvSpPr/>
          <p:nvPr/>
        </p:nvSpPr>
        <p:spPr>
          <a:xfrm>
            <a:off x="4361378" y="3380780"/>
            <a:ext cx="2664500" cy="3114675"/>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Each piece has unique movement rules, including straight lines, diagonals, and special moves like castling. Pieces can be captured by landing on the same square.</a:t>
            </a:r>
            <a:endParaRPr lang="en-US" sz="1900" dirty="0"/>
          </a:p>
        </p:txBody>
      </p:sp>
      <p:sp>
        <p:nvSpPr>
          <p:cNvPr id="8" name="Text 6"/>
          <p:cNvSpPr/>
          <p:nvPr/>
        </p:nvSpPr>
        <p:spPr>
          <a:xfrm>
            <a:off x="7627144" y="2799517"/>
            <a:ext cx="2664500" cy="337899"/>
          </a:xfrm>
          <a:prstGeom prst="rect">
            <a:avLst/>
          </a:prstGeom>
          <a:noFill/>
          <a:ln/>
        </p:spPr>
        <p:txBody>
          <a:bodyPr wrap="none" lIns="0" tIns="0" rIns="0" bIns="0" rtlCol="0" anchor="t"/>
          <a:lstStyle/>
          <a:p>
            <a:pPr indent="0" marL="0">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Objective</a:t>
            </a:r>
            <a:endParaRPr lang="en-US" sz="2100" dirty="0"/>
          </a:p>
        </p:txBody>
      </p:sp>
      <p:sp>
        <p:nvSpPr>
          <p:cNvPr id="9" name="Text 7"/>
          <p:cNvSpPr/>
          <p:nvPr/>
        </p:nvSpPr>
        <p:spPr>
          <a:xfrm>
            <a:off x="7627144" y="3380780"/>
            <a:ext cx="2664500" cy="2725341"/>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The goal is to checkmate the opponent's king, meaning it is in a position where it can be captured on the next move. Players take turns moving one piece.</a:t>
            </a:r>
            <a:endParaRPr lang="en-US" sz="1900" dirty="0"/>
          </a:p>
        </p:txBody>
      </p:sp>
      <p:sp>
        <p:nvSpPr>
          <p:cNvPr id="10" name="Text 8"/>
          <p:cNvSpPr/>
          <p:nvPr/>
        </p:nvSpPr>
        <p:spPr>
          <a:xfrm>
            <a:off x="10892909" y="2799517"/>
            <a:ext cx="2664500" cy="337899"/>
          </a:xfrm>
          <a:prstGeom prst="rect">
            <a:avLst/>
          </a:prstGeom>
          <a:noFill/>
          <a:ln/>
        </p:spPr>
        <p:txBody>
          <a:bodyPr wrap="none" lIns="0" tIns="0" rIns="0" bIns="0" rtlCol="0" anchor="t"/>
          <a:lstStyle/>
          <a:p>
            <a:pPr indent="0" marL="0">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Variations</a:t>
            </a:r>
            <a:endParaRPr lang="en-US" sz="2100" dirty="0"/>
          </a:p>
        </p:txBody>
      </p:sp>
      <p:sp>
        <p:nvSpPr>
          <p:cNvPr id="11" name="Text 9"/>
          <p:cNvSpPr/>
          <p:nvPr/>
        </p:nvSpPr>
        <p:spPr>
          <a:xfrm>
            <a:off x="10892909" y="3380780"/>
            <a:ext cx="2664500" cy="2336006"/>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Chess has various variations, including blitz, bullet, and Fischer Random, which change the game's rules and time constraints.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243840" y="287298"/>
            <a:ext cx="14142720" cy="7654885"/>
          </a:xfrm>
          <a:prstGeom prst="roundRect">
            <a:avLst>
              <a:gd name="adj" fmla="val 7630"/>
            </a:avLst>
          </a:prstGeom>
          <a:solidFill>
            <a:srgbClr val="0A081B">
              <a:alpha val="75000"/>
            </a:srgbClr>
          </a:solidFill>
          <a:ln w="53340">
            <a:solidFill>
              <a:srgbClr val="E6E6E6">
                <a:alpha val="25000"/>
              </a:srgbClr>
            </a:solidFill>
            <a:prstDash val="solid"/>
          </a:ln>
        </p:spPr>
      </p:sp>
      <p:pic>
        <p:nvPicPr>
          <p:cNvPr id="3" name="Image 0" descr="preencoded.png">    </p:cNvPr>
          <p:cNvPicPr>
            <a:picLocks noChangeAspect="1"/>
          </p:cNvPicPr>
          <p:nvPr/>
        </p:nvPicPr>
        <p:blipFill>
          <a:blip r:embed="rId1"/>
          <a:stretch>
            <a:fillRect/>
          </a:stretch>
        </p:blipFill>
        <p:spPr>
          <a:xfrm>
            <a:off x="243840" y="287298"/>
            <a:ext cx="14142720" cy="7654885"/>
          </a:xfrm>
          <a:prstGeom prst="rect">
            <a:avLst/>
          </a:prstGeom>
        </p:spPr>
      </p:pic>
      <p:sp>
        <p:nvSpPr>
          <p:cNvPr id="4" name="Shape 1"/>
          <p:cNvSpPr/>
          <p:nvPr/>
        </p:nvSpPr>
        <p:spPr>
          <a:xfrm>
            <a:off x="243840" y="287298"/>
            <a:ext cx="14142720" cy="7654885"/>
          </a:xfrm>
          <a:prstGeom prst="roundRect">
            <a:avLst>
              <a:gd name="adj" fmla="val 7630"/>
            </a:avLst>
          </a:prstGeom>
          <a:solidFill>
            <a:srgbClr val="0A081B">
              <a:alpha val="80000"/>
            </a:srgbClr>
          </a:solidFill>
          <a:ln/>
        </p:spPr>
      </p:sp>
      <p:sp>
        <p:nvSpPr>
          <p:cNvPr id="5" name="Text 2"/>
          <p:cNvSpPr/>
          <p:nvPr/>
        </p:nvSpPr>
        <p:spPr>
          <a:xfrm>
            <a:off x="1095613" y="956548"/>
            <a:ext cx="12439174" cy="1351836"/>
          </a:xfrm>
          <a:prstGeom prst="rect">
            <a:avLst/>
          </a:prstGeom>
          <a:noFill/>
          <a:ln/>
        </p:spPr>
        <p:txBody>
          <a:bodyPr wrap="square" lIns="0" tIns="0" rIns="0" bIns="0" rtlCol="0" anchor="t"/>
          <a:lstStyle/>
          <a:p>
            <a:pPr indent="0" marL="0">
              <a:lnSpc>
                <a:spcPts val="5300"/>
              </a:lnSpc>
              <a:buNone/>
            </a:pPr>
            <a:r>
              <a:rPr lang="en-US" sz="4250" b="1" dirty="0">
                <a:solidFill>
                  <a:srgbClr val="F0FCFF"/>
                </a:solidFill>
                <a:latin typeface="Spline Sans Bold" pitchFamily="34" charset="0"/>
                <a:ea typeface="Spline Sans Bold" pitchFamily="34" charset="-122"/>
                <a:cs typeface="Spline Sans Bold" pitchFamily="34" charset="-120"/>
              </a:rPr>
              <a:t>How Machine Learning Algorithms Learn to Play Chess</a:t>
            </a:r>
            <a:endParaRPr lang="en-US" sz="4250" dirty="0"/>
          </a:p>
        </p:txBody>
      </p:sp>
      <p:sp>
        <p:nvSpPr>
          <p:cNvPr id="6" name="Shape 3"/>
          <p:cNvSpPr/>
          <p:nvPr/>
        </p:nvSpPr>
        <p:spPr>
          <a:xfrm>
            <a:off x="1095613" y="2947154"/>
            <a:ext cx="547568" cy="547568"/>
          </a:xfrm>
          <a:prstGeom prst="roundRect">
            <a:avLst>
              <a:gd name="adj" fmla="val 66669"/>
            </a:avLst>
          </a:prstGeom>
          <a:solidFill>
            <a:srgbClr val="0A081B"/>
          </a:solidFill>
          <a:ln w="22860">
            <a:solidFill>
              <a:srgbClr val="16FFBB"/>
            </a:solidFill>
            <a:prstDash val="solid"/>
          </a:ln>
        </p:spPr>
      </p:sp>
      <p:sp>
        <p:nvSpPr>
          <p:cNvPr id="7" name="Text 4"/>
          <p:cNvSpPr/>
          <p:nvPr/>
        </p:nvSpPr>
        <p:spPr>
          <a:xfrm>
            <a:off x="1299210" y="3058716"/>
            <a:ext cx="140375" cy="324445"/>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8" name="Text 5"/>
          <p:cNvSpPr/>
          <p:nvPr/>
        </p:nvSpPr>
        <p:spPr>
          <a:xfrm>
            <a:off x="1886545" y="2947154"/>
            <a:ext cx="2136338" cy="337899"/>
          </a:xfrm>
          <a:prstGeom prst="rect">
            <a:avLst/>
          </a:prstGeom>
          <a:noFill/>
          <a:ln/>
        </p:spPr>
        <p:txBody>
          <a:bodyPr wrap="none" lIns="0" tIns="0" rIns="0" bIns="0" rtlCol="0" anchor="t"/>
          <a:lstStyle/>
          <a:p>
            <a:pPr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Data Input</a:t>
            </a:r>
            <a:endParaRPr lang="en-US" sz="2100" dirty="0"/>
          </a:p>
        </p:txBody>
      </p:sp>
      <p:sp>
        <p:nvSpPr>
          <p:cNvPr id="9" name="Text 6"/>
          <p:cNvSpPr/>
          <p:nvPr/>
        </p:nvSpPr>
        <p:spPr>
          <a:xfrm>
            <a:off x="1886545" y="3431024"/>
            <a:ext cx="2136338" cy="3504009"/>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Machine learning algorithms learn from massive datasets of chess games, including historical moves, opening strategies, and endgame positions.</a:t>
            </a:r>
            <a:endParaRPr lang="en-US" sz="1900" dirty="0"/>
          </a:p>
        </p:txBody>
      </p:sp>
      <p:sp>
        <p:nvSpPr>
          <p:cNvPr id="10" name="Shape 7"/>
          <p:cNvSpPr/>
          <p:nvPr/>
        </p:nvSpPr>
        <p:spPr>
          <a:xfrm>
            <a:off x="4266248" y="2947154"/>
            <a:ext cx="547568" cy="547568"/>
          </a:xfrm>
          <a:prstGeom prst="roundRect">
            <a:avLst>
              <a:gd name="adj" fmla="val 66669"/>
            </a:avLst>
          </a:prstGeom>
          <a:solidFill>
            <a:srgbClr val="0A081B"/>
          </a:solidFill>
          <a:ln w="22860">
            <a:solidFill>
              <a:srgbClr val="29DDDA"/>
            </a:solidFill>
            <a:prstDash val="solid"/>
          </a:ln>
        </p:spPr>
      </p:sp>
      <p:sp>
        <p:nvSpPr>
          <p:cNvPr id="11" name="Text 8"/>
          <p:cNvSpPr/>
          <p:nvPr/>
        </p:nvSpPr>
        <p:spPr>
          <a:xfrm>
            <a:off x="4449723" y="3058716"/>
            <a:ext cx="180499" cy="324445"/>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2" name="Text 9"/>
          <p:cNvSpPr/>
          <p:nvPr/>
        </p:nvSpPr>
        <p:spPr>
          <a:xfrm>
            <a:off x="5057180" y="2947154"/>
            <a:ext cx="2136338" cy="675799"/>
          </a:xfrm>
          <a:prstGeom prst="rect">
            <a:avLst/>
          </a:prstGeom>
          <a:noFill/>
          <a:ln/>
        </p:spPr>
        <p:txBody>
          <a:bodyPr wrap="square" lIns="0" tIns="0" rIns="0" bIns="0" rtlCol="0" anchor="t"/>
          <a:lstStyle/>
          <a:p>
            <a:pPr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Pattern Recognition</a:t>
            </a:r>
            <a:endParaRPr lang="en-US" sz="2100" dirty="0"/>
          </a:p>
        </p:txBody>
      </p:sp>
      <p:sp>
        <p:nvSpPr>
          <p:cNvPr id="13" name="Text 10"/>
          <p:cNvSpPr/>
          <p:nvPr/>
        </p:nvSpPr>
        <p:spPr>
          <a:xfrm>
            <a:off x="5057180" y="3768923"/>
            <a:ext cx="2136338" cy="2725341"/>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Algorithms analyze these datasets to identify patterns and relationships between moves, board states, and outcomes.</a:t>
            </a:r>
            <a:endParaRPr lang="en-US" sz="1900" dirty="0"/>
          </a:p>
        </p:txBody>
      </p:sp>
      <p:sp>
        <p:nvSpPr>
          <p:cNvPr id="14" name="Shape 11"/>
          <p:cNvSpPr/>
          <p:nvPr/>
        </p:nvSpPr>
        <p:spPr>
          <a:xfrm>
            <a:off x="7436882" y="2947154"/>
            <a:ext cx="547568" cy="547568"/>
          </a:xfrm>
          <a:prstGeom prst="roundRect">
            <a:avLst>
              <a:gd name="adj" fmla="val 66669"/>
            </a:avLst>
          </a:prstGeom>
          <a:solidFill>
            <a:srgbClr val="0A081B"/>
          </a:solidFill>
          <a:ln w="22860">
            <a:solidFill>
              <a:srgbClr val="37A7E7"/>
            </a:solidFill>
            <a:prstDash val="solid"/>
          </a:ln>
        </p:spPr>
      </p:sp>
      <p:sp>
        <p:nvSpPr>
          <p:cNvPr id="15" name="Text 12"/>
          <p:cNvSpPr/>
          <p:nvPr/>
        </p:nvSpPr>
        <p:spPr>
          <a:xfrm>
            <a:off x="7615595" y="3058716"/>
            <a:ext cx="190024" cy="324445"/>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6" name="Text 13"/>
          <p:cNvSpPr/>
          <p:nvPr/>
        </p:nvSpPr>
        <p:spPr>
          <a:xfrm>
            <a:off x="8227814" y="2947154"/>
            <a:ext cx="2136338" cy="675799"/>
          </a:xfrm>
          <a:prstGeom prst="rect">
            <a:avLst/>
          </a:prstGeom>
          <a:noFill/>
          <a:ln/>
        </p:spPr>
        <p:txBody>
          <a:bodyPr wrap="square" lIns="0" tIns="0" rIns="0" bIns="0" rtlCol="0" anchor="t"/>
          <a:lstStyle/>
          <a:p>
            <a:pPr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Prediction and Evaluation</a:t>
            </a:r>
            <a:endParaRPr lang="en-US" sz="2100" dirty="0"/>
          </a:p>
        </p:txBody>
      </p:sp>
      <p:sp>
        <p:nvSpPr>
          <p:cNvPr id="17" name="Text 14"/>
          <p:cNvSpPr/>
          <p:nvPr/>
        </p:nvSpPr>
        <p:spPr>
          <a:xfrm>
            <a:off x="8227814" y="3768923"/>
            <a:ext cx="2136338" cy="3504009"/>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Based on identified patterns, they predict the best possible move in any given situation, evaluating potential moves based on their probability of leading to a win.</a:t>
            </a:r>
            <a:endParaRPr lang="en-US" sz="1900" dirty="0"/>
          </a:p>
        </p:txBody>
      </p:sp>
      <p:sp>
        <p:nvSpPr>
          <p:cNvPr id="18" name="Shape 15"/>
          <p:cNvSpPr/>
          <p:nvPr/>
        </p:nvSpPr>
        <p:spPr>
          <a:xfrm>
            <a:off x="10607516" y="2947154"/>
            <a:ext cx="547568" cy="547568"/>
          </a:xfrm>
          <a:prstGeom prst="roundRect">
            <a:avLst>
              <a:gd name="adj" fmla="val 66669"/>
            </a:avLst>
          </a:prstGeom>
          <a:solidFill>
            <a:srgbClr val="0A081B"/>
          </a:solidFill>
          <a:ln w="22860">
            <a:solidFill>
              <a:srgbClr val="091231"/>
            </a:solidFill>
            <a:prstDash val="solid"/>
          </a:ln>
        </p:spPr>
      </p:sp>
      <p:sp>
        <p:nvSpPr>
          <p:cNvPr id="19" name="Text 16"/>
          <p:cNvSpPr/>
          <p:nvPr/>
        </p:nvSpPr>
        <p:spPr>
          <a:xfrm>
            <a:off x="10789563" y="3058716"/>
            <a:ext cx="183356" cy="324445"/>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4</a:t>
            </a:r>
            <a:endParaRPr lang="en-US" sz="2550" dirty="0"/>
          </a:p>
        </p:txBody>
      </p:sp>
      <p:sp>
        <p:nvSpPr>
          <p:cNvPr id="20" name="Text 17"/>
          <p:cNvSpPr/>
          <p:nvPr/>
        </p:nvSpPr>
        <p:spPr>
          <a:xfrm>
            <a:off x="11398448" y="2947154"/>
            <a:ext cx="2136338" cy="675799"/>
          </a:xfrm>
          <a:prstGeom prst="rect">
            <a:avLst/>
          </a:prstGeom>
          <a:noFill/>
          <a:ln/>
        </p:spPr>
        <p:txBody>
          <a:bodyPr wrap="square" lIns="0" tIns="0" rIns="0" bIns="0" rtlCol="0" anchor="t"/>
          <a:lstStyle/>
          <a:p>
            <a:pPr indent="0" marL="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Continuous Improvement</a:t>
            </a:r>
            <a:endParaRPr lang="en-US" sz="2100" dirty="0"/>
          </a:p>
        </p:txBody>
      </p:sp>
      <p:sp>
        <p:nvSpPr>
          <p:cNvPr id="21" name="Text 18"/>
          <p:cNvSpPr/>
          <p:nvPr/>
        </p:nvSpPr>
        <p:spPr>
          <a:xfrm>
            <a:off x="11398448" y="3768923"/>
            <a:ext cx="2136338" cy="3114675"/>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Through ongoing training and play, machine learning models refine their strategies and tactics, constantly improving their performance.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311360" y="243840"/>
            <a:ext cx="10007679" cy="7800618"/>
          </a:xfrm>
          <a:prstGeom prst="roundRect">
            <a:avLst>
              <a:gd name="adj" fmla="val 5299"/>
            </a:avLst>
          </a:prstGeom>
          <a:solidFill>
            <a:srgbClr val="0A081B">
              <a:alpha val="75000"/>
            </a:srgbClr>
          </a:solidFill>
          <a:ln w="38100">
            <a:solidFill>
              <a:srgbClr val="E6E6E6">
                <a:alpha val="25000"/>
              </a:srgbClr>
            </a:solidFill>
            <a:prstDash val="solid"/>
          </a:ln>
        </p:spPr>
      </p:sp>
      <p:pic>
        <p:nvPicPr>
          <p:cNvPr id="3" name="Image 0" descr="preencoded.png">    </p:cNvPr>
          <p:cNvPicPr>
            <a:picLocks noChangeAspect="1"/>
          </p:cNvPicPr>
          <p:nvPr/>
        </p:nvPicPr>
        <p:blipFill>
          <a:blip r:embed="rId1"/>
          <a:stretch>
            <a:fillRect/>
          </a:stretch>
        </p:blipFill>
        <p:spPr>
          <a:xfrm>
            <a:off x="8566071" y="243840"/>
            <a:ext cx="3752850" cy="7800618"/>
          </a:xfrm>
          <a:prstGeom prst="rect">
            <a:avLst/>
          </a:prstGeom>
        </p:spPr>
      </p:pic>
      <p:sp>
        <p:nvSpPr>
          <p:cNvPr id="4" name="Text 1"/>
          <p:cNvSpPr/>
          <p:nvPr/>
        </p:nvSpPr>
        <p:spPr>
          <a:xfrm>
            <a:off x="2914055" y="717352"/>
            <a:ext cx="5049322" cy="1434822"/>
          </a:xfrm>
          <a:prstGeom prst="rect">
            <a:avLst/>
          </a:prstGeom>
          <a:noFill/>
          <a:ln/>
        </p:spPr>
        <p:txBody>
          <a:bodyPr wrap="square" lIns="0" tIns="0" rIns="0" bIns="0" rtlCol="0" anchor="t"/>
          <a:lstStyle/>
          <a:p>
            <a:pPr indent="0" marL="0">
              <a:lnSpc>
                <a:spcPts val="3750"/>
              </a:lnSpc>
              <a:buNone/>
            </a:pPr>
            <a:r>
              <a:rPr lang="en-US" sz="3000" b="1" dirty="0">
                <a:solidFill>
                  <a:srgbClr val="F0FCFF"/>
                </a:solidFill>
                <a:latin typeface="Spline Sans Bold" pitchFamily="34" charset="0"/>
                <a:ea typeface="Spline Sans Bold" pitchFamily="34" charset="-122"/>
                <a:cs typeface="Spline Sans Bold" pitchFamily="34" charset="-120"/>
              </a:rPr>
              <a:t>Exploring the Different Machine Learning Techniques in Chess</a:t>
            </a:r>
            <a:endParaRPr lang="en-US" sz="3000" dirty="0"/>
          </a:p>
        </p:txBody>
      </p:sp>
      <p:pic>
        <p:nvPicPr>
          <p:cNvPr id="5" name="Image 1" descr="preencoded.png">    </p:cNvPr>
          <p:cNvPicPr>
            <a:picLocks noChangeAspect="1"/>
          </p:cNvPicPr>
          <p:nvPr/>
        </p:nvPicPr>
        <p:blipFill>
          <a:blip r:embed="rId2"/>
          <a:stretch>
            <a:fillRect/>
          </a:stretch>
        </p:blipFill>
        <p:spPr>
          <a:xfrm>
            <a:off x="2914055" y="2410420"/>
            <a:ext cx="430530" cy="430530"/>
          </a:xfrm>
          <a:prstGeom prst="rect">
            <a:avLst/>
          </a:prstGeom>
        </p:spPr>
      </p:pic>
      <p:sp>
        <p:nvSpPr>
          <p:cNvPr id="6" name="Text 2"/>
          <p:cNvSpPr/>
          <p:nvPr/>
        </p:nvSpPr>
        <p:spPr>
          <a:xfrm>
            <a:off x="2914055" y="3013115"/>
            <a:ext cx="1913453"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Neural Networks</a:t>
            </a:r>
            <a:endParaRPr lang="en-US" sz="1500" dirty="0"/>
          </a:p>
        </p:txBody>
      </p:sp>
      <p:sp>
        <p:nvSpPr>
          <p:cNvPr id="7" name="Text 3"/>
          <p:cNvSpPr/>
          <p:nvPr/>
        </p:nvSpPr>
        <p:spPr>
          <a:xfrm>
            <a:off x="2914055" y="3355419"/>
            <a:ext cx="2395538" cy="1101566"/>
          </a:xfrm>
          <a:prstGeom prst="rect">
            <a:avLst/>
          </a:prstGeom>
          <a:noFill/>
          <a:ln/>
        </p:spPr>
        <p:txBody>
          <a:bodyPr wrap="squar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Deep neural networks analyze complex board patterns and strategic nuances, learning to predict optimal moves.</a:t>
            </a:r>
            <a:endParaRPr lang="en-US" sz="1350" dirty="0"/>
          </a:p>
        </p:txBody>
      </p:sp>
      <p:pic>
        <p:nvPicPr>
          <p:cNvPr id="8" name="Image 2" descr="preencoded.png">    </p:cNvPr>
          <p:cNvPicPr>
            <a:picLocks noChangeAspect="1"/>
          </p:cNvPicPr>
          <p:nvPr/>
        </p:nvPicPr>
        <p:blipFill>
          <a:blip r:embed="rId3"/>
          <a:stretch>
            <a:fillRect/>
          </a:stretch>
        </p:blipFill>
        <p:spPr>
          <a:xfrm>
            <a:off x="5567839" y="2410420"/>
            <a:ext cx="430530" cy="430530"/>
          </a:xfrm>
          <a:prstGeom prst="rect">
            <a:avLst/>
          </a:prstGeom>
        </p:spPr>
      </p:pic>
      <p:sp>
        <p:nvSpPr>
          <p:cNvPr id="9" name="Text 4"/>
          <p:cNvSpPr/>
          <p:nvPr/>
        </p:nvSpPr>
        <p:spPr>
          <a:xfrm>
            <a:off x="5567839" y="3013115"/>
            <a:ext cx="1913453"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Decision Trees</a:t>
            </a:r>
            <a:endParaRPr lang="en-US" sz="1500" dirty="0"/>
          </a:p>
        </p:txBody>
      </p:sp>
      <p:sp>
        <p:nvSpPr>
          <p:cNvPr id="10" name="Text 5"/>
          <p:cNvSpPr/>
          <p:nvPr/>
        </p:nvSpPr>
        <p:spPr>
          <a:xfrm>
            <a:off x="5567839" y="3355419"/>
            <a:ext cx="2395538" cy="1376958"/>
          </a:xfrm>
          <a:prstGeom prst="rect">
            <a:avLst/>
          </a:prstGeom>
          <a:noFill/>
          <a:ln/>
        </p:spPr>
        <p:txBody>
          <a:bodyPr wrap="squar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Decision trees break down the decision-making process into a series of steps, allowing the algorithm to analyze and evaluate moves.</a:t>
            </a:r>
            <a:endParaRPr lang="en-US" sz="1350" dirty="0"/>
          </a:p>
        </p:txBody>
      </p:sp>
      <p:pic>
        <p:nvPicPr>
          <p:cNvPr id="11" name="Image 3" descr="preencoded.png">    </p:cNvPr>
          <p:cNvPicPr>
            <a:picLocks noChangeAspect="1"/>
          </p:cNvPicPr>
          <p:nvPr/>
        </p:nvPicPr>
        <p:blipFill>
          <a:blip r:embed="rId4"/>
          <a:stretch>
            <a:fillRect/>
          </a:stretch>
        </p:blipFill>
        <p:spPr>
          <a:xfrm>
            <a:off x="2914055" y="5248989"/>
            <a:ext cx="430530" cy="430530"/>
          </a:xfrm>
          <a:prstGeom prst="rect">
            <a:avLst/>
          </a:prstGeom>
        </p:spPr>
      </p:pic>
      <p:sp>
        <p:nvSpPr>
          <p:cNvPr id="12" name="Text 6"/>
          <p:cNvSpPr/>
          <p:nvPr/>
        </p:nvSpPr>
        <p:spPr>
          <a:xfrm>
            <a:off x="2914055" y="5851684"/>
            <a:ext cx="1913453"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Search Algorithms</a:t>
            </a:r>
            <a:endParaRPr lang="en-US" sz="1500" dirty="0"/>
          </a:p>
        </p:txBody>
      </p:sp>
      <p:sp>
        <p:nvSpPr>
          <p:cNvPr id="13" name="Text 7"/>
          <p:cNvSpPr/>
          <p:nvPr/>
        </p:nvSpPr>
        <p:spPr>
          <a:xfrm>
            <a:off x="2914055" y="6193988"/>
            <a:ext cx="2395538" cy="1101566"/>
          </a:xfrm>
          <a:prstGeom prst="rect">
            <a:avLst/>
          </a:prstGeom>
          <a:noFill/>
          <a:ln/>
        </p:spPr>
        <p:txBody>
          <a:bodyPr wrap="squar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Algorithms like Min-max  explore potential moves to a certain depth, evaluating their impact on the game's outcome.</a:t>
            </a:r>
            <a:endParaRPr lang="en-US" sz="1350" dirty="0"/>
          </a:p>
        </p:txBody>
      </p:sp>
      <p:pic>
        <p:nvPicPr>
          <p:cNvPr id="14" name="Image 4" descr="preencoded.png">    </p:cNvPr>
          <p:cNvPicPr>
            <a:picLocks noChangeAspect="1"/>
          </p:cNvPicPr>
          <p:nvPr/>
        </p:nvPicPr>
        <p:blipFill>
          <a:blip r:embed="rId5"/>
          <a:stretch>
            <a:fillRect/>
          </a:stretch>
        </p:blipFill>
        <p:spPr>
          <a:xfrm>
            <a:off x="5567839" y="5248989"/>
            <a:ext cx="430530" cy="430530"/>
          </a:xfrm>
          <a:prstGeom prst="rect">
            <a:avLst/>
          </a:prstGeom>
        </p:spPr>
      </p:pic>
      <p:sp>
        <p:nvSpPr>
          <p:cNvPr id="15" name="Text 8"/>
          <p:cNvSpPr/>
          <p:nvPr/>
        </p:nvSpPr>
        <p:spPr>
          <a:xfrm>
            <a:off x="5567839" y="5851684"/>
            <a:ext cx="2171938"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Bold" pitchFamily="34" charset="0"/>
                <a:ea typeface="Spline Sans Bold" pitchFamily="34" charset="-122"/>
                <a:cs typeface="Spline Sans Bold" pitchFamily="34" charset="-120"/>
              </a:rPr>
              <a:t>Reinforcement Learning</a:t>
            </a:r>
            <a:endParaRPr lang="en-US" sz="1500" dirty="0"/>
          </a:p>
        </p:txBody>
      </p:sp>
      <p:sp>
        <p:nvSpPr>
          <p:cNvPr id="16" name="Text 9"/>
          <p:cNvSpPr/>
          <p:nvPr/>
        </p:nvSpPr>
        <p:spPr>
          <a:xfrm>
            <a:off x="5567839" y="6193988"/>
            <a:ext cx="2395538" cy="1376958"/>
          </a:xfrm>
          <a:prstGeom prst="rect">
            <a:avLst/>
          </a:prstGeom>
          <a:noFill/>
          <a:ln/>
        </p:spPr>
        <p:txBody>
          <a:bodyPr wrap="squar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Algorithms learn through trial and error, improving their strategies based on the results of their moves in simulated games.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995845" y="243840"/>
            <a:ext cx="10638711" cy="7790140"/>
          </a:xfrm>
          <a:prstGeom prst="roundRect">
            <a:avLst>
              <a:gd name="adj" fmla="val 5640"/>
            </a:avLst>
          </a:prstGeom>
          <a:solidFill>
            <a:srgbClr val="0A081B">
              <a:alpha val="75000"/>
            </a:srgbClr>
          </a:solidFill>
          <a:ln w="45720">
            <a:solidFill>
              <a:srgbClr val="E6E6E6">
                <a:alpha val="25000"/>
              </a:srgbClr>
            </a:solidFill>
            <a:prstDash val="solid"/>
          </a:ln>
        </p:spPr>
      </p:sp>
      <p:sp>
        <p:nvSpPr>
          <p:cNvPr id="3" name="Text 1"/>
          <p:cNvSpPr/>
          <p:nvPr/>
        </p:nvSpPr>
        <p:spPr>
          <a:xfrm>
            <a:off x="2636520" y="747236"/>
            <a:ext cx="9357360" cy="1017032"/>
          </a:xfrm>
          <a:prstGeom prst="rect">
            <a:avLst/>
          </a:prstGeom>
          <a:noFill/>
          <a:ln/>
        </p:spPr>
        <p:txBody>
          <a:bodyPr wrap="square" lIns="0" tIns="0" rIns="0" bIns="0" rtlCol="0" anchor="t"/>
          <a:lstStyle/>
          <a:p>
            <a:pPr indent="0" marL="0">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Advantages of Machine Learning-Powered Chess Engines</a:t>
            </a:r>
            <a:endParaRPr lang="en-US" sz="3200" dirty="0"/>
          </a:p>
        </p:txBody>
      </p:sp>
      <p:pic>
        <p:nvPicPr>
          <p:cNvPr id="4" name="Image 0" descr="preencoded.png">    </p:cNvPr>
          <p:cNvPicPr>
            <a:picLocks noChangeAspect="1"/>
          </p:cNvPicPr>
          <p:nvPr/>
        </p:nvPicPr>
        <p:blipFill>
          <a:blip r:embed="rId1"/>
          <a:stretch>
            <a:fillRect/>
          </a:stretch>
        </p:blipFill>
        <p:spPr>
          <a:xfrm>
            <a:off x="4396859" y="2130385"/>
            <a:ext cx="1157883" cy="1315760"/>
          </a:xfrm>
          <a:prstGeom prst="rect">
            <a:avLst/>
          </a:prstGeom>
        </p:spPr>
      </p:pic>
      <p:sp>
        <p:nvSpPr>
          <p:cNvPr id="5" name="Text 2"/>
          <p:cNvSpPr/>
          <p:nvPr/>
        </p:nvSpPr>
        <p:spPr>
          <a:xfrm>
            <a:off x="4926211" y="2775109"/>
            <a:ext cx="98941" cy="366117"/>
          </a:xfrm>
          <a:prstGeom prst="rect">
            <a:avLst/>
          </a:prstGeom>
          <a:noFill/>
          <a:ln/>
        </p:spPr>
        <p:txBody>
          <a:bodyPr wrap="none" lIns="0" tIns="0" rIns="0" bIns="0" rtlCol="0" anchor="t"/>
          <a:lstStyle/>
          <a:p>
            <a:pPr algn="ctr" indent="0" marL="0">
              <a:lnSpc>
                <a:spcPts val="2850"/>
              </a:lnSpc>
              <a:buNone/>
            </a:pPr>
            <a:r>
              <a:rPr lang="en-US" sz="1800" b="1" dirty="0">
                <a:solidFill>
                  <a:srgbClr val="E0E4E6"/>
                </a:solidFill>
                <a:latin typeface="Spline Sans Bold" pitchFamily="34" charset="0"/>
                <a:ea typeface="Spline Sans Bold" pitchFamily="34" charset="-122"/>
                <a:cs typeface="Spline Sans Bold" pitchFamily="34" charset="-120"/>
              </a:rPr>
              <a:t>1</a:t>
            </a:r>
            <a:endParaRPr lang="en-US" sz="1800" dirty="0"/>
          </a:p>
        </p:txBody>
      </p:sp>
      <p:sp>
        <p:nvSpPr>
          <p:cNvPr id="6" name="Text 3"/>
          <p:cNvSpPr/>
          <p:nvPr/>
        </p:nvSpPr>
        <p:spPr>
          <a:xfrm>
            <a:off x="5737741" y="2313384"/>
            <a:ext cx="2881193" cy="254198"/>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Unmatched Calculation Speed</a:t>
            </a:r>
            <a:endParaRPr lang="en-US" sz="1600" dirty="0"/>
          </a:p>
        </p:txBody>
      </p:sp>
      <p:sp>
        <p:nvSpPr>
          <p:cNvPr id="7" name="Text 4"/>
          <p:cNvSpPr/>
          <p:nvPr/>
        </p:nvSpPr>
        <p:spPr>
          <a:xfrm>
            <a:off x="5737741" y="2677358"/>
            <a:ext cx="6073140" cy="585788"/>
          </a:xfrm>
          <a:prstGeom prst="rect">
            <a:avLst/>
          </a:prstGeom>
          <a:noFill/>
          <a:ln/>
        </p:spPr>
        <p:txBody>
          <a:bodyPr wrap="square" lIns="0" tIns="0" rIns="0" bIns="0" rtlCol="0" anchor="t"/>
          <a:lstStyle/>
          <a:p>
            <a:pPr algn="l" indent="0" marL="0">
              <a:lnSpc>
                <a:spcPts val="2300"/>
              </a:lnSpc>
              <a:buNone/>
            </a:pPr>
            <a:r>
              <a:rPr lang="en-US" sz="1400" dirty="0">
                <a:solidFill>
                  <a:srgbClr val="E0E4E6"/>
                </a:solidFill>
                <a:latin typeface="Barlow" pitchFamily="34" charset="0"/>
                <a:ea typeface="Barlow" pitchFamily="34" charset="-122"/>
                <a:cs typeface="Barlow" pitchFamily="34" charset="-120"/>
              </a:rPr>
              <a:t>ML engines analyze millions of possible moves per second, surpassing human capabilities.</a:t>
            </a:r>
            <a:endParaRPr lang="en-US" sz="1400" dirty="0"/>
          </a:p>
        </p:txBody>
      </p:sp>
      <p:sp>
        <p:nvSpPr>
          <p:cNvPr id="8" name="Shape 5"/>
          <p:cNvSpPr/>
          <p:nvPr/>
        </p:nvSpPr>
        <p:spPr>
          <a:xfrm>
            <a:off x="5600462" y="3459480"/>
            <a:ext cx="6347698" cy="11430"/>
          </a:xfrm>
          <a:prstGeom prst="roundRect">
            <a:avLst>
              <a:gd name="adj" fmla="val 2402568"/>
            </a:avLst>
          </a:prstGeom>
          <a:solidFill>
            <a:srgbClr val="16FFBB"/>
          </a:solidFill>
          <a:ln/>
        </p:spPr>
      </p:sp>
      <p:pic>
        <p:nvPicPr>
          <p:cNvPr id="9" name="Image 1" descr="preencoded.png">    </p:cNvPr>
          <p:cNvPicPr>
            <a:picLocks noChangeAspect="1"/>
          </p:cNvPicPr>
          <p:nvPr/>
        </p:nvPicPr>
        <p:blipFill>
          <a:blip r:embed="rId2"/>
          <a:stretch>
            <a:fillRect/>
          </a:stretch>
        </p:blipFill>
        <p:spPr>
          <a:xfrm>
            <a:off x="3817858" y="3491865"/>
            <a:ext cx="2315885" cy="1315760"/>
          </a:xfrm>
          <a:prstGeom prst="rect">
            <a:avLst/>
          </a:prstGeom>
        </p:spPr>
      </p:pic>
      <p:sp>
        <p:nvSpPr>
          <p:cNvPr id="10" name="Text 6"/>
          <p:cNvSpPr/>
          <p:nvPr/>
        </p:nvSpPr>
        <p:spPr>
          <a:xfrm>
            <a:off x="4912162" y="3966686"/>
            <a:ext cx="127278" cy="366117"/>
          </a:xfrm>
          <a:prstGeom prst="rect">
            <a:avLst/>
          </a:prstGeom>
          <a:noFill/>
          <a:ln/>
        </p:spPr>
        <p:txBody>
          <a:bodyPr wrap="none" lIns="0" tIns="0" rIns="0" bIns="0" rtlCol="0" anchor="t"/>
          <a:lstStyle/>
          <a:p>
            <a:pPr algn="ctr" indent="0" marL="0">
              <a:lnSpc>
                <a:spcPts val="2850"/>
              </a:lnSpc>
              <a:buNone/>
            </a:pPr>
            <a:r>
              <a:rPr lang="en-US" sz="1800" b="1" dirty="0">
                <a:solidFill>
                  <a:srgbClr val="E0E4E6"/>
                </a:solidFill>
                <a:latin typeface="Spline Sans Bold" pitchFamily="34" charset="0"/>
                <a:ea typeface="Spline Sans Bold" pitchFamily="34" charset="-122"/>
                <a:cs typeface="Spline Sans Bold" pitchFamily="34" charset="-120"/>
              </a:rPr>
              <a:t>2</a:t>
            </a:r>
            <a:endParaRPr lang="en-US" sz="1800" dirty="0"/>
          </a:p>
        </p:txBody>
      </p:sp>
      <p:sp>
        <p:nvSpPr>
          <p:cNvPr id="11" name="Text 7"/>
          <p:cNvSpPr/>
          <p:nvPr/>
        </p:nvSpPr>
        <p:spPr>
          <a:xfrm>
            <a:off x="6316742" y="3674864"/>
            <a:ext cx="2034064" cy="254198"/>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Objective Evaluation</a:t>
            </a:r>
            <a:endParaRPr lang="en-US" sz="1600" dirty="0"/>
          </a:p>
        </p:txBody>
      </p:sp>
      <p:sp>
        <p:nvSpPr>
          <p:cNvPr id="12" name="Text 8"/>
          <p:cNvSpPr/>
          <p:nvPr/>
        </p:nvSpPr>
        <p:spPr>
          <a:xfrm>
            <a:off x="6316742" y="4038838"/>
            <a:ext cx="5494139" cy="585788"/>
          </a:xfrm>
          <a:prstGeom prst="rect">
            <a:avLst/>
          </a:prstGeom>
          <a:noFill/>
          <a:ln/>
        </p:spPr>
        <p:txBody>
          <a:bodyPr wrap="square" lIns="0" tIns="0" rIns="0" bIns="0" rtlCol="0" anchor="t"/>
          <a:lstStyle/>
          <a:p>
            <a:pPr algn="l" indent="0" marL="0">
              <a:lnSpc>
                <a:spcPts val="2300"/>
              </a:lnSpc>
              <a:buNone/>
            </a:pPr>
            <a:r>
              <a:rPr lang="en-US" sz="1400" dirty="0">
                <a:solidFill>
                  <a:srgbClr val="E0E4E6"/>
                </a:solidFill>
                <a:latin typeface="Barlow" pitchFamily="34" charset="0"/>
                <a:ea typeface="Barlow" pitchFamily="34" charset="-122"/>
                <a:cs typeface="Barlow" pitchFamily="34" charset="-120"/>
              </a:rPr>
              <a:t>They remove emotional bias and fatigue, making unbiased evaluations.</a:t>
            </a:r>
            <a:endParaRPr lang="en-US" sz="1400" dirty="0"/>
          </a:p>
        </p:txBody>
      </p:sp>
      <p:sp>
        <p:nvSpPr>
          <p:cNvPr id="13" name="Shape 9"/>
          <p:cNvSpPr/>
          <p:nvPr/>
        </p:nvSpPr>
        <p:spPr>
          <a:xfrm>
            <a:off x="6179463" y="4820960"/>
            <a:ext cx="5768697" cy="11430"/>
          </a:xfrm>
          <a:prstGeom prst="roundRect">
            <a:avLst>
              <a:gd name="adj" fmla="val 2402568"/>
            </a:avLst>
          </a:prstGeom>
          <a:solidFill>
            <a:srgbClr val="29DDDA"/>
          </a:solidFill>
          <a:ln/>
        </p:spPr>
      </p:sp>
      <p:pic>
        <p:nvPicPr>
          <p:cNvPr id="14" name="Image 2" descr="preencoded.png">    </p:cNvPr>
          <p:cNvPicPr>
            <a:picLocks noChangeAspect="1"/>
          </p:cNvPicPr>
          <p:nvPr/>
        </p:nvPicPr>
        <p:blipFill>
          <a:blip r:embed="rId3"/>
          <a:stretch>
            <a:fillRect/>
          </a:stretch>
        </p:blipFill>
        <p:spPr>
          <a:xfrm>
            <a:off x="3238857" y="4853345"/>
            <a:ext cx="3473887" cy="1315760"/>
          </a:xfrm>
          <a:prstGeom prst="rect">
            <a:avLst/>
          </a:prstGeom>
        </p:spPr>
      </p:pic>
      <p:sp>
        <p:nvSpPr>
          <p:cNvPr id="15" name="Text 10"/>
          <p:cNvSpPr/>
          <p:nvPr/>
        </p:nvSpPr>
        <p:spPr>
          <a:xfrm>
            <a:off x="4908709" y="5328166"/>
            <a:ext cx="133945" cy="366117"/>
          </a:xfrm>
          <a:prstGeom prst="rect">
            <a:avLst/>
          </a:prstGeom>
          <a:noFill/>
          <a:ln/>
        </p:spPr>
        <p:txBody>
          <a:bodyPr wrap="none" lIns="0" tIns="0" rIns="0" bIns="0" rtlCol="0" anchor="t"/>
          <a:lstStyle/>
          <a:p>
            <a:pPr algn="ctr" indent="0" marL="0">
              <a:lnSpc>
                <a:spcPts val="2850"/>
              </a:lnSpc>
              <a:buNone/>
            </a:pPr>
            <a:r>
              <a:rPr lang="en-US" sz="1800" b="1" dirty="0">
                <a:solidFill>
                  <a:srgbClr val="E0E4E6"/>
                </a:solidFill>
                <a:latin typeface="Spline Sans Bold" pitchFamily="34" charset="0"/>
                <a:ea typeface="Spline Sans Bold" pitchFamily="34" charset="-122"/>
                <a:cs typeface="Spline Sans Bold" pitchFamily="34" charset="-120"/>
              </a:rPr>
              <a:t>3</a:t>
            </a:r>
            <a:endParaRPr lang="en-US" sz="1800" dirty="0"/>
          </a:p>
        </p:txBody>
      </p:sp>
      <p:sp>
        <p:nvSpPr>
          <p:cNvPr id="16" name="Text 11"/>
          <p:cNvSpPr/>
          <p:nvPr/>
        </p:nvSpPr>
        <p:spPr>
          <a:xfrm>
            <a:off x="6895743" y="5036344"/>
            <a:ext cx="2049661" cy="254198"/>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Vast Knowledge Base</a:t>
            </a:r>
            <a:endParaRPr lang="en-US" sz="1600" dirty="0"/>
          </a:p>
        </p:txBody>
      </p:sp>
      <p:sp>
        <p:nvSpPr>
          <p:cNvPr id="17" name="Text 12"/>
          <p:cNvSpPr/>
          <p:nvPr/>
        </p:nvSpPr>
        <p:spPr>
          <a:xfrm>
            <a:off x="6895743" y="5400318"/>
            <a:ext cx="4915138" cy="585788"/>
          </a:xfrm>
          <a:prstGeom prst="rect">
            <a:avLst/>
          </a:prstGeom>
          <a:noFill/>
          <a:ln/>
        </p:spPr>
        <p:txBody>
          <a:bodyPr wrap="square" lIns="0" tIns="0" rIns="0" bIns="0" rtlCol="0" anchor="t"/>
          <a:lstStyle/>
          <a:p>
            <a:pPr algn="l" indent="0" marL="0">
              <a:lnSpc>
                <a:spcPts val="2300"/>
              </a:lnSpc>
              <a:buNone/>
            </a:pPr>
            <a:r>
              <a:rPr lang="en-US" sz="1400" dirty="0">
                <a:solidFill>
                  <a:srgbClr val="E0E4E6"/>
                </a:solidFill>
                <a:latin typeface="Barlow" pitchFamily="34" charset="0"/>
                <a:ea typeface="Barlow" pitchFamily="34" charset="-122"/>
                <a:cs typeface="Barlow" pitchFamily="34" charset="-120"/>
              </a:rPr>
              <a:t>They learn from massive datasets of chess games, providing immense strategic depth.</a:t>
            </a:r>
            <a:endParaRPr lang="en-US" sz="1400" dirty="0"/>
          </a:p>
        </p:txBody>
      </p:sp>
      <p:sp>
        <p:nvSpPr>
          <p:cNvPr id="18" name="Shape 13"/>
          <p:cNvSpPr/>
          <p:nvPr/>
        </p:nvSpPr>
        <p:spPr>
          <a:xfrm>
            <a:off x="6758464" y="6182439"/>
            <a:ext cx="5189696" cy="11430"/>
          </a:xfrm>
          <a:prstGeom prst="roundRect">
            <a:avLst>
              <a:gd name="adj" fmla="val 2402568"/>
            </a:avLst>
          </a:prstGeom>
          <a:solidFill>
            <a:srgbClr val="37A7E7"/>
          </a:solidFill>
          <a:ln/>
        </p:spPr>
      </p:sp>
      <p:pic>
        <p:nvPicPr>
          <p:cNvPr id="19" name="Image 3" descr="preencoded.png">    </p:cNvPr>
          <p:cNvPicPr>
            <a:picLocks noChangeAspect="1"/>
          </p:cNvPicPr>
          <p:nvPr/>
        </p:nvPicPr>
        <p:blipFill>
          <a:blip r:embed="rId4"/>
          <a:stretch>
            <a:fillRect/>
          </a:stretch>
        </p:blipFill>
        <p:spPr>
          <a:xfrm>
            <a:off x="2659856" y="6214824"/>
            <a:ext cx="4631888" cy="1315760"/>
          </a:xfrm>
          <a:prstGeom prst="rect">
            <a:avLst/>
          </a:prstGeom>
        </p:spPr>
      </p:pic>
      <p:sp>
        <p:nvSpPr>
          <p:cNvPr id="20" name="Text 14"/>
          <p:cNvSpPr/>
          <p:nvPr/>
        </p:nvSpPr>
        <p:spPr>
          <a:xfrm>
            <a:off x="4911090" y="6689646"/>
            <a:ext cx="129302" cy="366117"/>
          </a:xfrm>
          <a:prstGeom prst="rect">
            <a:avLst/>
          </a:prstGeom>
          <a:noFill/>
          <a:ln/>
        </p:spPr>
        <p:txBody>
          <a:bodyPr wrap="none" lIns="0" tIns="0" rIns="0" bIns="0" rtlCol="0" anchor="t"/>
          <a:lstStyle/>
          <a:p>
            <a:pPr algn="ctr" indent="0" marL="0">
              <a:lnSpc>
                <a:spcPts val="2850"/>
              </a:lnSpc>
              <a:buNone/>
            </a:pPr>
            <a:r>
              <a:rPr lang="en-US" sz="1800" b="1" dirty="0">
                <a:solidFill>
                  <a:srgbClr val="E0E4E6"/>
                </a:solidFill>
                <a:latin typeface="Spline Sans Bold" pitchFamily="34" charset="0"/>
                <a:ea typeface="Spline Sans Bold" pitchFamily="34" charset="-122"/>
                <a:cs typeface="Spline Sans Bold" pitchFamily="34" charset="-120"/>
              </a:rPr>
              <a:t>4</a:t>
            </a:r>
            <a:endParaRPr lang="en-US" sz="1800" dirty="0"/>
          </a:p>
        </p:txBody>
      </p:sp>
      <p:sp>
        <p:nvSpPr>
          <p:cNvPr id="21" name="Text 15"/>
          <p:cNvSpPr/>
          <p:nvPr/>
        </p:nvSpPr>
        <p:spPr>
          <a:xfrm>
            <a:off x="7474744" y="6397823"/>
            <a:ext cx="2260997" cy="254198"/>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Continual Improvement</a:t>
            </a:r>
            <a:endParaRPr lang="en-US" sz="1600" dirty="0"/>
          </a:p>
        </p:txBody>
      </p:sp>
      <p:sp>
        <p:nvSpPr>
          <p:cNvPr id="22" name="Text 16"/>
          <p:cNvSpPr/>
          <p:nvPr/>
        </p:nvSpPr>
        <p:spPr>
          <a:xfrm>
            <a:off x="7474744" y="6761798"/>
            <a:ext cx="4336137" cy="585788"/>
          </a:xfrm>
          <a:prstGeom prst="rect">
            <a:avLst/>
          </a:prstGeom>
          <a:noFill/>
          <a:ln/>
        </p:spPr>
        <p:txBody>
          <a:bodyPr wrap="square" lIns="0" tIns="0" rIns="0" bIns="0" rtlCol="0" anchor="t"/>
          <a:lstStyle/>
          <a:p>
            <a:pPr algn="l" indent="0" marL="0">
              <a:lnSpc>
                <a:spcPts val="2300"/>
              </a:lnSpc>
              <a:buNone/>
            </a:pPr>
            <a:r>
              <a:rPr lang="en-US" sz="1400" dirty="0">
                <a:solidFill>
                  <a:srgbClr val="E0E4E6"/>
                </a:solidFill>
                <a:latin typeface="Barlow" pitchFamily="34" charset="0"/>
                <a:ea typeface="Barlow" pitchFamily="34" charset="-122"/>
                <a:cs typeface="Barlow" pitchFamily="34" charset="-120"/>
              </a:rPr>
              <a:t>Through training and play, they continuously improve their skill and strategy.</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422916" y="243840"/>
            <a:ext cx="11784568" cy="7776805"/>
          </a:xfrm>
          <a:prstGeom prst="roundRect">
            <a:avLst>
              <a:gd name="adj" fmla="val 6258"/>
            </a:avLst>
          </a:prstGeom>
          <a:solidFill>
            <a:srgbClr val="0A081B">
              <a:alpha val="75000"/>
            </a:srgbClr>
          </a:solidFill>
          <a:ln w="45720">
            <a:solidFill>
              <a:srgbClr val="E6E6E6">
                <a:alpha val="25000"/>
              </a:srgbClr>
            </a:solidFill>
            <a:prstDash val="solid"/>
          </a:ln>
        </p:spPr>
      </p:sp>
      <p:sp>
        <p:nvSpPr>
          <p:cNvPr id="3" name="Text 1"/>
          <p:cNvSpPr/>
          <p:nvPr/>
        </p:nvSpPr>
        <p:spPr>
          <a:xfrm>
            <a:off x="2132648" y="801410"/>
            <a:ext cx="5560338" cy="563285"/>
          </a:xfrm>
          <a:prstGeom prst="rect">
            <a:avLst/>
          </a:prstGeom>
          <a:noFill/>
          <a:ln/>
        </p:spPr>
        <p:txBody>
          <a:bodyPr wrap="none" lIns="0" tIns="0" rIns="0" bIns="0" rtlCol="0" anchor="t"/>
          <a:lstStyle/>
          <a:p>
            <a:pPr indent="0" marL="0">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Backend for the game logs</a:t>
            </a:r>
            <a:endParaRPr lang="en-US" sz="3500" dirty="0"/>
          </a:p>
        </p:txBody>
      </p:sp>
      <p:sp>
        <p:nvSpPr>
          <p:cNvPr id="4" name="Shape 2"/>
          <p:cNvSpPr/>
          <p:nvPr/>
        </p:nvSpPr>
        <p:spPr>
          <a:xfrm>
            <a:off x="7303770" y="1770221"/>
            <a:ext cx="22860" cy="5692854"/>
          </a:xfrm>
          <a:prstGeom prst="roundRect">
            <a:avLst>
              <a:gd name="adj" fmla="val 1330680"/>
            </a:avLst>
          </a:prstGeom>
          <a:solidFill>
            <a:srgbClr val="FFFFFF">
              <a:alpha val="24000"/>
            </a:srgbClr>
          </a:solidFill>
          <a:ln/>
        </p:spPr>
      </p:sp>
      <p:sp>
        <p:nvSpPr>
          <p:cNvPr id="5" name="Shape 3"/>
          <p:cNvSpPr/>
          <p:nvPr/>
        </p:nvSpPr>
        <p:spPr>
          <a:xfrm>
            <a:off x="6400205" y="2215039"/>
            <a:ext cx="709732" cy="22860"/>
          </a:xfrm>
          <a:prstGeom prst="roundRect">
            <a:avLst>
              <a:gd name="adj" fmla="val 1330680"/>
            </a:avLst>
          </a:prstGeom>
          <a:solidFill>
            <a:srgbClr val="16FFBB"/>
          </a:solidFill>
          <a:ln/>
        </p:spPr>
      </p:sp>
      <p:sp>
        <p:nvSpPr>
          <p:cNvPr id="6" name="Shape 4"/>
          <p:cNvSpPr/>
          <p:nvPr/>
        </p:nvSpPr>
        <p:spPr>
          <a:xfrm>
            <a:off x="7087076" y="1998345"/>
            <a:ext cx="456248" cy="456248"/>
          </a:xfrm>
          <a:prstGeom prst="roundRect">
            <a:avLst>
              <a:gd name="adj" fmla="val 66673"/>
            </a:avLst>
          </a:prstGeom>
          <a:solidFill>
            <a:srgbClr val="0A081B"/>
          </a:solidFill>
          <a:ln w="22860">
            <a:solidFill>
              <a:srgbClr val="16FFBB"/>
            </a:solidFill>
            <a:prstDash val="solid"/>
          </a:ln>
        </p:spPr>
      </p:sp>
      <p:sp>
        <p:nvSpPr>
          <p:cNvPr id="7" name="Text 5"/>
          <p:cNvSpPr/>
          <p:nvPr/>
        </p:nvSpPr>
        <p:spPr>
          <a:xfrm>
            <a:off x="7256740" y="2091214"/>
            <a:ext cx="116919" cy="270391"/>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1</a:t>
            </a:r>
            <a:endParaRPr lang="en-US" sz="2100" dirty="0"/>
          </a:p>
        </p:txBody>
      </p:sp>
      <p:sp>
        <p:nvSpPr>
          <p:cNvPr id="8" name="Text 6"/>
          <p:cNvSpPr/>
          <p:nvPr/>
        </p:nvSpPr>
        <p:spPr>
          <a:xfrm>
            <a:off x="3946684" y="1972985"/>
            <a:ext cx="2253258" cy="281702"/>
          </a:xfrm>
          <a:prstGeom prst="rect">
            <a:avLst/>
          </a:prstGeom>
          <a:noFill/>
          <a:ln/>
        </p:spPr>
        <p:txBody>
          <a:bodyPr wrap="none" lIns="0" tIns="0" rIns="0" bIns="0" rtlCol="0" anchor="t"/>
          <a:lstStyle/>
          <a:p>
            <a:pPr algn="r"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Collection</a:t>
            </a:r>
            <a:endParaRPr lang="en-US" sz="1750" dirty="0"/>
          </a:p>
        </p:txBody>
      </p:sp>
      <p:sp>
        <p:nvSpPr>
          <p:cNvPr id="9" name="Text 7"/>
          <p:cNvSpPr/>
          <p:nvPr/>
        </p:nvSpPr>
        <p:spPr>
          <a:xfrm>
            <a:off x="2132648" y="2376249"/>
            <a:ext cx="4067294" cy="324326"/>
          </a:xfrm>
          <a:prstGeom prst="rect">
            <a:avLst/>
          </a:prstGeom>
          <a:noFill/>
          <a:ln/>
        </p:spPr>
        <p:txBody>
          <a:bodyPr wrap="none" lIns="0" tIns="0" rIns="0" bIns="0" rtlCol="0" anchor="t"/>
          <a:lstStyle/>
          <a:p>
            <a:pPr algn="r" indent="0" marL="0">
              <a:lnSpc>
                <a:spcPts val="2550"/>
              </a:lnSpc>
              <a:buNone/>
            </a:pPr>
            <a:r>
              <a:rPr lang="en-US" sz="1550" dirty="0">
                <a:solidFill>
                  <a:srgbClr val="E0E4E6"/>
                </a:solidFill>
                <a:latin typeface="Barlow" pitchFamily="34" charset="0"/>
                <a:ea typeface="Barlow" pitchFamily="34" charset="-122"/>
                <a:cs typeface="Barlow" pitchFamily="34" charset="-120"/>
              </a:rPr>
              <a:t>Game logs are collected from various sources.</a:t>
            </a:r>
            <a:endParaRPr lang="en-US" sz="1550" dirty="0"/>
          </a:p>
        </p:txBody>
      </p:sp>
      <p:sp>
        <p:nvSpPr>
          <p:cNvPr id="10" name="Shape 8"/>
          <p:cNvSpPr/>
          <p:nvPr/>
        </p:nvSpPr>
        <p:spPr>
          <a:xfrm>
            <a:off x="7520464" y="3228975"/>
            <a:ext cx="709732" cy="22860"/>
          </a:xfrm>
          <a:prstGeom prst="roundRect">
            <a:avLst>
              <a:gd name="adj" fmla="val 1330680"/>
            </a:avLst>
          </a:prstGeom>
          <a:solidFill>
            <a:srgbClr val="29DDDA"/>
          </a:solidFill>
          <a:ln/>
        </p:spPr>
      </p:sp>
      <p:sp>
        <p:nvSpPr>
          <p:cNvPr id="11" name="Shape 9"/>
          <p:cNvSpPr/>
          <p:nvPr/>
        </p:nvSpPr>
        <p:spPr>
          <a:xfrm>
            <a:off x="7087076" y="3012281"/>
            <a:ext cx="456248" cy="456248"/>
          </a:xfrm>
          <a:prstGeom prst="roundRect">
            <a:avLst>
              <a:gd name="adj" fmla="val 66673"/>
            </a:avLst>
          </a:prstGeom>
          <a:solidFill>
            <a:srgbClr val="0A081B"/>
          </a:solidFill>
          <a:ln w="22860">
            <a:solidFill>
              <a:srgbClr val="29DDDA"/>
            </a:solidFill>
            <a:prstDash val="solid"/>
          </a:ln>
        </p:spPr>
      </p:sp>
      <p:sp>
        <p:nvSpPr>
          <p:cNvPr id="12" name="Text 10"/>
          <p:cNvSpPr/>
          <p:nvPr/>
        </p:nvSpPr>
        <p:spPr>
          <a:xfrm>
            <a:off x="7239953" y="3105150"/>
            <a:ext cx="150376" cy="270391"/>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2</a:t>
            </a:r>
            <a:endParaRPr lang="en-US" sz="2100" dirty="0"/>
          </a:p>
        </p:txBody>
      </p:sp>
      <p:sp>
        <p:nvSpPr>
          <p:cNvPr id="13" name="Text 11"/>
          <p:cNvSpPr/>
          <p:nvPr/>
        </p:nvSpPr>
        <p:spPr>
          <a:xfrm>
            <a:off x="8430458" y="2986921"/>
            <a:ext cx="3156228" cy="281702"/>
          </a:xfrm>
          <a:prstGeom prst="rect">
            <a:avLst/>
          </a:prstGeom>
          <a:noFill/>
          <a:ln/>
        </p:spPr>
        <p:txBody>
          <a:bodyPr wrap="none" lIns="0" tIns="0" rIns="0" bIns="0" rtlCol="0" anchor="t"/>
          <a:lstStyle/>
          <a:p>
            <a:pPr algn="l"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Cleaning and Processing</a:t>
            </a:r>
            <a:endParaRPr lang="en-US" sz="1750" dirty="0"/>
          </a:p>
        </p:txBody>
      </p:sp>
      <p:sp>
        <p:nvSpPr>
          <p:cNvPr id="14" name="Text 12"/>
          <p:cNvSpPr/>
          <p:nvPr/>
        </p:nvSpPr>
        <p:spPr>
          <a:xfrm>
            <a:off x="8430458" y="3390186"/>
            <a:ext cx="4067294" cy="972979"/>
          </a:xfrm>
          <a:prstGeom prst="rect">
            <a:avLst/>
          </a:prstGeom>
          <a:noFill/>
          <a:ln/>
        </p:spPr>
        <p:txBody>
          <a:bodyPr wrap="square" lIns="0" tIns="0" rIns="0" bIns="0" rtlCol="0" anchor="t"/>
          <a:lstStyle/>
          <a:p>
            <a:pPr algn="l" indent="0" marL="0">
              <a:lnSpc>
                <a:spcPts val="2550"/>
              </a:lnSpc>
              <a:buNone/>
            </a:pPr>
            <a:r>
              <a:rPr lang="en-US" sz="1550" dirty="0">
                <a:solidFill>
                  <a:srgbClr val="E0E4E6"/>
                </a:solidFill>
                <a:latin typeface="Barlow" pitchFamily="34" charset="0"/>
                <a:ea typeface="Barlow" pitchFamily="34" charset="-122"/>
                <a:cs typeface="Barlow" pitchFamily="34" charset="-120"/>
              </a:rPr>
              <a:t>Raw data is cleaned and processed to remove errors and inconsistencies, preparing it for analysis.</a:t>
            </a:r>
            <a:endParaRPr lang="en-US" sz="1550" dirty="0"/>
          </a:p>
        </p:txBody>
      </p:sp>
      <p:sp>
        <p:nvSpPr>
          <p:cNvPr id="15" name="Shape 13"/>
          <p:cNvSpPr/>
          <p:nvPr/>
        </p:nvSpPr>
        <p:spPr>
          <a:xfrm>
            <a:off x="6400205" y="4221242"/>
            <a:ext cx="709732" cy="22860"/>
          </a:xfrm>
          <a:prstGeom prst="roundRect">
            <a:avLst>
              <a:gd name="adj" fmla="val 1330680"/>
            </a:avLst>
          </a:prstGeom>
          <a:solidFill>
            <a:srgbClr val="37A7E7"/>
          </a:solidFill>
          <a:ln/>
        </p:spPr>
      </p:sp>
      <p:sp>
        <p:nvSpPr>
          <p:cNvPr id="16" name="Shape 14"/>
          <p:cNvSpPr/>
          <p:nvPr/>
        </p:nvSpPr>
        <p:spPr>
          <a:xfrm>
            <a:off x="7087076" y="4004548"/>
            <a:ext cx="456248" cy="456248"/>
          </a:xfrm>
          <a:prstGeom prst="roundRect">
            <a:avLst>
              <a:gd name="adj" fmla="val 66673"/>
            </a:avLst>
          </a:prstGeom>
          <a:solidFill>
            <a:srgbClr val="0A081B"/>
          </a:solidFill>
          <a:ln w="22860">
            <a:solidFill>
              <a:srgbClr val="37A7E7"/>
            </a:solidFill>
            <a:prstDash val="solid"/>
          </a:ln>
        </p:spPr>
      </p:sp>
      <p:sp>
        <p:nvSpPr>
          <p:cNvPr id="17" name="Text 15"/>
          <p:cNvSpPr/>
          <p:nvPr/>
        </p:nvSpPr>
        <p:spPr>
          <a:xfrm>
            <a:off x="7236023" y="4097417"/>
            <a:ext cx="158353" cy="270391"/>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3</a:t>
            </a:r>
            <a:endParaRPr lang="en-US" sz="2100" dirty="0"/>
          </a:p>
        </p:txBody>
      </p:sp>
      <p:sp>
        <p:nvSpPr>
          <p:cNvPr id="18" name="Text 16"/>
          <p:cNvSpPr/>
          <p:nvPr/>
        </p:nvSpPr>
        <p:spPr>
          <a:xfrm>
            <a:off x="3394353" y="3979188"/>
            <a:ext cx="2805589" cy="281702"/>
          </a:xfrm>
          <a:prstGeom prst="rect">
            <a:avLst/>
          </a:prstGeom>
          <a:noFill/>
          <a:ln/>
        </p:spPr>
        <p:txBody>
          <a:bodyPr wrap="none" lIns="0" tIns="0" rIns="0" bIns="0" rtlCol="0" anchor="t"/>
          <a:lstStyle/>
          <a:p>
            <a:pPr algn="r"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Storage and Retrieval</a:t>
            </a:r>
            <a:endParaRPr lang="en-US" sz="1750" dirty="0"/>
          </a:p>
        </p:txBody>
      </p:sp>
      <p:sp>
        <p:nvSpPr>
          <p:cNvPr id="19" name="Text 17"/>
          <p:cNvSpPr/>
          <p:nvPr/>
        </p:nvSpPr>
        <p:spPr>
          <a:xfrm>
            <a:off x="2132648" y="4382453"/>
            <a:ext cx="4067294" cy="648653"/>
          </a:xfrm>
          <a:prstGeom prst="rect">
            <a:avLst/>
          </a:prstGeom>
          <a:noFill/>
          <a:ln/>
        </p:spPr>
        <p:txBody>
          <a:bodyPr wrap="square" lIns="0" tIns="0" rIns="0" bIns="0" rtlCol="0" anchor="t"/>
          <a:lstStyle/>
          <a:p>
            <a:pPr algn="r" indent="0" marL="0">
              <a:lnSpc>
                <a:spcPts val="2550"/>
              </a:lnSpc>
              <a:buNone/>
            </a:pPr>
            <a:r>
              <a:rPr lang="en-US" sz="1550" dirty="0">
                <a:solidFill>
                  <a:srgbClr val="E0E4E6"/>
                </a:solidFill>
                <a:latin typeface="Barlow" pitchFamily="34" charset="0"/>
                <a:ea typeface="Barlow" pitchFamily="34" charset="-122"/>
                <a:cs typeface="Barlow" pitchFamily="34" charset="-120"/>
              </a:rPr>
              <a:t>Cleaned data is stored in efficient databases, allowing for fast retrieval and analysis.</a:t>
            </a:r>
            <a:endParaRPr lang="en-US" sz="1550" dirty="0"/>
          </a:p>
        </p:txBody>
      </p:sp>
      <p:sp>
        <p:nvSpPr>
          <p:cNvPr id="20" name="Shape 18"/>
          <p:cNvSpPr/>
          <p:nvPr/>
        </p:nvSpPr>
        <p:spPr>
          <a:xfrm>
            <a:off x="7520464" y="5213509"/>
            <a:ext cx="709732" cy="22860"/>
          </a:xfrm>
          <a:prstGeom prst="roundRect">
            <a:avLst>
              <a:gd name="adj" fmla="val 1330680"/>
            </a:avLst>
          </a:prstGeom>
          <a:solidFill>
            <a:srgbClr val="091231"/>
          </a:solidFill>
          <a:ln/>
        </p:spPr>
      </p:sp>
      <p:sp>
        <p:nvSpPr>
          <p:cNvPr id="21" name="Shape 19"/>
          <p:cNvSpPr/>
          <p:nvPr/>
        </p:nvSpPr>
        <p:spPr>
          <a:xfrm>
            <a:off x="7087076" y="4996815"/>
            <a:ext cx="456248" cy="456248"/>
          </a:xfrm>
          <a:prstGeom prst="roundRect">
            <a:avLst>
              <a:gd name="adj" fmla="val 66673"/>
            </a:avLst>
          </a:prstGeom>
          <a:solidFill>
            <a:srgbClr val="0A081B"/>
          </a:solidFill>
          <a:ln w="22860">
            <a:solidFill>
              <a:srgbClr val="091231"/>
            </a:solidFill>
            <a:prstDash val="solid"/>
          </a:ln>
        </p:spPr>
      </p:sp>
      <p:sp>
        <p:nvSpPr>
          <p:cNvPr id="22" name="Text 20"/>
          <p:cNvSpPr/>
          <p:nvPr/>
        </p:nvSpPr>
        <p:spPr>
          <a:xfrm>
            <a:off x="7238762" y="5089684"/>
            <a:ext cx="152757" cy="270391"/>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4</a:t>
            </a:r>
            <a:endParaRPr lang="en-US" sz="2100" dirty="0"/>
          </a:p>
        </p:txBody>
      </p:sp>
      <p:sp>
        <p:nvSpPr>
          <p:cNvPr id="23" name="Text 21"/>
          <p:cNvSpPr/>
          <p:nvPr/>
        </p:nvSpPr>
        <p:spPr>
          <a:xfrm>
            <a:off x="8430458" y="4971455"/>
            <a:ext cx="2253258" cy="281702"/>
          </a:xfrm>
          <a:prstGeom prst="rect">
            <a:avLst/>
          </a:prstGeom>
          <a:noFill/>
          <a:ln/>
        </p:spPr>
        <p:txBody>
          <a:bodyPr wrap="none" lIns="0" tIns="0" rIns="0" bIns="0" rtlCol="0" anchor="t"/>
          <a:lstStyle/>
          <a:p>
            <a:pPr algn="l"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Analysis</a:t>
            </a:r>
            <a:endParaRPr lang="en-US" sz="1750" dirty="0"/>
          </a:p>
        </p:txBody>
      </p:sp>
      <p:sp>
        <p:nvSpPr>
          <p:cNvPr id="24" name="Text 22"/>
          <p:cNvSpPr/>
          <p:nvPr/>
        </p:nvSpPr>
        <p:spPr>
          <a:xfrm>
            <a:off x="8430458" y="5374719"/>
            <a:ext cx="4067294" cy="648653"/>
          </a:xfrm>
          <a:prstGeom prst="rect">
            <a:avLst/>
          </a:prstGeom>
          <a:noFill/>
          <a:ln/>
        </p:spPr>
        <p:txBody>
          <a:bodyPr wrap="square" lIns="0" tIns="0" rIns="0" bIns="0" rtlCol="0" anchor="t"/>
          <a:lstStyle/>
          <a:p>
            <a:pPr algn="l" indent="0" marL="0">
              <a:lnSpc>
                <a:spcPts val="2550"/>
              </a:lnSpc>
              <a:buNone/>
            </a:pPr>
            <a:r>
              <a:rPr lang="en-US" sz="1550" dirty="0">
                <a:solidFill>
                  <a:srgbClr val="E0E4E6"/>
                </a:solidFill>
                <a:latin typeface="Barlow" pitchFamily="34" charset="0"/>
                <a:ea typeface="Barlow" pitchFamily="34" charset="-122"/>
                <a:cs typeface="Barlow" pitchFamily="34" charset="-120"/>
              </a:rPr>
              <a:t>Machine learning algorithms analyze the data to identify patterns, trends, and insights.</a:t>
            </a:r>
            <a:endParaRPr lang="en-US" sz="1550" dirty="0"/>
          </a:p>
        </p:txBody>
      </p:sp>
      <p:sp>
        <p:nvSpPr>
          <p:cNvPr id="25" name="Shape 23"/>
          <p:cNvSpPr/>
          <p:nvPr/>
        </p:nvSpPr>
        <p:spPr>
          <a:xfrm>
            <a:off x="6400205" y="6126123"/>
            <a:ext cx="709732" cy="22860"/>
          </a:xfrm>
          <a:prstGeom prst="roundRect">
            <a:avLst>
              <a:gd name="adj" fmla="val 1330680"/>
            </a:avLst>
          </a:prstGeom>
          <a:solidFill>
            <a:srgbClr val="16FFBB"/>
          </a:solidFill>
          <a:ln/>
        </p:spPr>
      </p:sp>
      <p:sp>
        <p:nvSpPr>
          <p:cNvPr id="26" name="Shape 24"/>
          <p:cNvSpPr/>
          <p:nvPr/>
        </p:nvSpPr>
        <p:spPr>
          <a:xfrm>
            <a:off x="7087076" y="5909429"/>
            <a:ext cx="456248" cy="456248"/>
          </a:xfrm>
          <a:prstGeom prst="roundRect">
            <a:avLst>
              <a:gd name="adj" fmla="val 66673"/>
            </a:avLst>
          </a:prstGeom>
          <a:solidFill>
            <a:srgbClr val="0A081B"/>
          </a:solidFill>
          <a:ln w="22860">
            <a:solidFill>
              <a:srgbClr val="16FFBB"/>
            </a:solidFill>
            <a:prstDash val="solid"/>
          </a:ln>
        </p:spPr>
      </p:sp>
      <p:sp>
        <p:nvSpPr>
          <p:cNvPr id="27" name="Text 25"/>
          <p:cNvSpPr/>
          <p:nvPr/>
        </p:nvSpPr>
        <p:spPr>
          <a:xfrm>
            <a:off x="7239000" y="6002298"/>
            <a:ext cx="152400" cy="270391"/>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5</a:t>
            </a:r>
            <a:endParaRPr lang="en-US" sz="2100" dirty="0"/>
          </a:p>
        </p:txBody>
      </p:sp>
      <p:sp>
        <p:nvSpPr>
          <p:cNvPr id="28" name="Text 26"/>
          <p:cNvSpPr/>
          <p:nvPr/>
        </p:nvSpPr>
        <p:spPr>
          <a:xfrm>
            <a:off x="3520321" y="5884069"/>
            <a:ext cx="2679621" cy="281702"/>
          </a:xfrm>
          <a:prstGeom prst="rect">
            <a:avLst/>
          </a:prstGeom>
          <a:noFill/>
          <a:ln/>
        </p:spPr>
        <p:txBody>
          <a:bodyPr wrap="none" lIns="0" tIns="0" rIns="0" bIns="0" rtlCol="0" anchor="t"/>
          <a:lstStyle/>
          <a:p>
            <a:pPr algn="r"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Insights and Applications</a:t>
            </a:r>
            <a:endParaRPr lang="en-US" sz="1750" dirty="0"/>
          </a:p>
        </p:txBody>
      </p:sp>
      <p:sp>
        <p:nvSpPr>
          <p:cNvPr id="29" name="Text 27"/>
          <p:cNvSpPr/>
          <p:nvPr/>
        </p:nvSpPr>
        <p:spPr>
          <a:xfrm>
            <a:off x="2132648" y="6287333"/>
            <a:ext cx="4067294" cy="972979"/>
          </a:xfrm>
          <a:prstGeom prst="rect">
            <a:avLst/>
          </a:prstGeom>
          <a:noFill/>
          <a:ln/>
        </p:spPr>
        <p:txBody>
          <a:bodyPr wrap="square" lIns="0" tIns="0" rIns="0" bIns="0" rtlCol="0" anchor="t"/>
          <a:lstStyle/>
          <a:p>
            <a:pPr algn="r" indent="0" marL="0">
              <a:lnSpc>
                <a:spcPts val="2550"/>
              </a:lnSpc>
              <a:buNone/>
            </a:pPr>
            <a:r>
              <a:rPr lang="en-US" sz="1550" dirty="0">
                <a:solidFill>
                  <a:srgbClr val="E0E4E6"/>
                </a:solidFill>
                <a:latin typeface="Barlow" pitchFamily="34" charset="0"/>
                <a:ea typeface="Barlow" pitchFamily="34" charset="-122"/>
                <a:cs typeface="Barlow" pitchFamily="34" charset="-120"/>
              </a:rPr>
              <a:t>Findings from data analysis are used to improve chess engines and understand the game's evolution.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897975" y="243840"/>
            <a:ext cx="10834330" cy="7788831"/>
          </a:xfrm>
          <a:prstGeom prst="roundRect">
            <a:avLst>
              <a:gd name="adj" fmla="val 5745"/>
            </a:avLst>
          </a:prstGeom>
          <a:solidFill>
            <a:srgbClr val="0A081B">
              <a:alpha val="75000"/>
            </a:srgbClr>
          </a:solidFill>
          <a:ln w="45720">
            <a:solidFill>
              <a:srgbClr val="E6E6E6">
                <a:alpha val="25000"/>
              </a:srgbClr>
            </a:solidFill>
            <a:prstDash val="solid"/>
          </a:ln>
        </p:spPr>
      </p:sp>
      <p:pic>
        <p:nvPicPr>
          <p:cNvPr id="3" name="Image 0" descr="preencoded.png">    </p:cNvPr>
          <p:cNvPicPr>
            <a:picLocks noChangeAspect="1"/>
          </p:cNvPicPr>
          <p:nvPr/>
        </p:nvPicPr>
        <p:blipFill>
          <a:blip r:embed="rId1"/>
          <a:stretch>
            <a:fillRect/>
          </a:stretch>
        </p:blipFill>
        <p:spPr>
          <a:xfrm>
            <a:off x="8669417" y="243840"/>
            <a:ext cx="4062770" cy="7788831"/>
          </a:xfrm>
          <a:prstGeom prst="rect">
            <a:avLst/>
          </a:prstGeom>
        </p:spPr>
      </p:pic>
      <p:sp>
        <p:nvSpPr>
          <p:cNvPr id="4" name="Text 1"/>
          <p:cNvSpPr/>
          <p:nvPr/>
        </p:nvSpPr>
        <p:spPr>
          <a:xfrm>
            <a:off x="2550438" y="756523"/>
            <a:ext cx="4659392" cy="517922"/>
          </a:xfrm>
          <a:prstGeom prst="rect">
            <a:avLst/>
          </a:prstGeom>
          <a:noFill/>
          <a:ln/>
        </p:spPr>
        <p:txBody>
          <a:bodyPr wrap="none" lIns="0" tIns="0" rIns="0" bIns="0" rtlCol="0" anchor="t"/>
          <a:lstStyle/>
          <a:p>
            <a:pPr indent="0" marL="0">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Uses Min max algorithm</a:t>
            </a:r>
            <a:endParaRPr lang="en-US" sz="3250" dirty="0"/>
          </a:p>
        </p:txBody>
      </p:sp>
      <p:pic>
        <p:nvPicPr>
          <p:cNvPr id="5" name="Image 1" descr="preencoded.png">    </p:cNvPr>
          <p:cNvPicPr>
            <a:picLocks noChangeAspect="1"/>
          </p:cNvPicPr>
          <p:nvPr/>
        </p:nvPicPr>
        <p:blipFill>
          <a:blip r:embed="rId2"/>
          <a:stretch>
            <a:fillRect/>
          </a:stretch>
        </p:blipFill>
        <p:spPr>
          <a:xfrm>
            <a:off x="2550438" y="1554004"/>
            <a:ext cx="932140" cy="1491496"/>
          </a:xfrm>
          <a:prstGeom prst="rect">
            <a:avLst/>
          </a:prstGeom>
        </p:spPr>
      </p:pic>
      <p:sp>
        <p:nvSpPr>
          <p:cNvPr id="6" name="Text 2"/>
          <p:cNvSpPr/>
          <p:nvPr/>
        </p:nvSpPr>
        <p:spPr>
          <a:xfrm>
            <a:off x="3762137" y="1740337"/>
            <a:ext cx="2071568" cy="258961"/>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Evaluate Moves</a:t>
            </a:r>
            <a:endParaRPr lang="en-US" sz="1600" dirty="0"/>
          </a:p>
        </p:txBody>
      </p:sp>
      <p:sp>
        <p:nvSpPr>
          <p:cNvPr id="7" name="Text 3"/>
          <p:cNvSpPr/>
          <p:nvPr/>
        </p:nvSpPr>
        <p:spPr>
          <a:xfrm>
            <a:off x="3762137" y="2111097"/>
            <a:ext cx="4254818" cy="596503"/>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The algorithm evaluates potential moves for both players, assuming perfect play.</a:t>
            </a:r>
            <a:endParaRPr lang="en-US" sz="1450" dirty="0"/>
          </a:p>
        </p:txBody>
      </p:sp>
      <p:pic>
        <p:nvPicPr>
          <p:cNvPr id="8" name="Image 2" descr="preencoded.png">    </p:cNvPr>
          <p:cNvPicPr>
            <a:picLocks noChangeAspect="1"/>
          </p:cNvPicPr>
          <p:nvPr/>
        </p:nvPicPr>
        <p:blipFill>
          <a:blip r:embed="rId3"/>
          <a:stretch>
            <a:fillRect/>
          </a:stretch>
        </p:blipFill>
        <p:spPr>
          <a:xfrm>
            <a:off x="2550438" y="3045500"/>
            <a:ext cx="932140" cy="1491496"/>
          </a:xfrm>
          <a:prstGeom prst="rect">
            <a:avLst/>
          </a:prstGeom>
        </p:spPr>
      </p:pic>
      <p:sp>
        <p:nvSpPr>
          <p:cNvPr id="9" name="Text 4"/>
          <p:cNvSpPr/>
          <p:nvPr/>
        </p:nvSpPr>
        <p:spPr>
          <a:xfrm>
            <a:off x="3762137" y="3231833"/>
            <a:ext cx="2071568" cy="258961"/>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Maximize Own Score</a:t>
            </a:r>
            <a:endParaRPr lang="en-US" sz="1600" dirty="0"/>
          </a:p>
        </p:txBody>
      </p:sp>
      <p:sp>
        <p:nvSpPr>
          <p:cNvPr id="10" name="Text 5"/>
          <p:cNvSpPr/>
          <p:nvPr/>
        </p:nvSpPr>
        <p:spPr>
          <a:xfrm>
            <a:off x="3762137" y="3602593"/>
            <a:ext cx="4254818" cy="596503"/>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It aims to maximize the player's own score while minimizing the opponent's score.</a:t>
            </a:r>
            <a:endParaRPr lang="en-US" sz="1450" dirty="0"/>
          </a:p>
        </p:txBody>
      </p:sp>
      <p:pic>
        <p:nvPicPr>
          <p:cNvPr id="11" name="Image 3" descr="preencoded.png">    </p:cNvPr>
          <p:cNvPicPr>
            <a:picLocks noChangeAspect="1"/>
          </p:cNvPicPr>
          <p:nvPr/>
        </p:nvPicPr>
        <p:blipFill>
          <a:blip r:embed="rId4"/>
          <a:stretch>
            <a:fillRect/>
          </a:stretch>
        </p:blipFill>
        <p:spPr>
          <a:xfrm>
            <a:off x="2550438" y="4536996"/>
            <a:ext cx="932140" cy="1491496"/>
          </a:xfrm>
          <a:prstGeom prst="rect">
            <a:avLst/>
          </a:prstGeom>
        </p:spPr>
      </p:pic>
      <p:sp>
        <p:nvSpPr>
          <p:cNvPr id="12" name="Text 6"/>
          <p:cNvSpPr/>
          <p:nvPr/>
        </p:nvSpPr>
        <p:spPr>
          <a:xfrm>
            <a:off x="3762137" y="4723328"/>
            <a:ext cx="2119074" cy="258961"/>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Recursive Calculation</a:t>
            </a:r>
            <a:endParaRPr lang="en-US" sz="1600" dirty="0"/>
          </a:p>
        </p:txBody>
      </p:sp>
      <p:sp>
        <p:nvSpPr>
          <p:cNvPr id="13" name="Text 7"/>
          <p:cNvSpPr/>
          <p:nvPr/>
        </p:nvSpPr>
        <p:spPr>
          <a:xfrm>
            <a:off x="3762137" y="5094089"/>
            <a:ext cx="4254818" cy="596503"/>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It recursively explores possible moves for both players, evaluating potential outcomes.</a:t>
            </a:r>
            <a:endParaRPr lang="en-US" sz="1450" dirty="0"/>
          </a:p>
        </p:txBody>
      </p:sp>
      <p:pic>
        <p:nvPicPr>
          <p:cNvPr id="14" name="Image 4" descr="preencoded.png">    </p:cNvPr>
          <p:cNvPicPr>
            <a:picLocks noChangeAspect="1"/>
          </p:cNvPicPr>
          <p:nvPr/>
        </p:nvPicPr>
        <p:blipFill>
          <a:blip r:embed="rId5"/>
          <a:stretch>
            <a:fillRect/>
          </a:stretch>
        </p:blipFill>
        <p:spPr>
          <a:xfrm>
            <a:off x="2550438" y="6028492"/>
            <a:ext cx="932140" cy="1491496"/>
          </a:xfrm>
          <a:prstGeom prst="rect">
            <a:avLst/>
          </a:prstGeom>
        </p:spPr>
      </p:pic>
      <p:sp>
        <p:nvSpPr>
          <p:cNvPr id="15" name="Text 8"/>
          <p:cNvSpPr/>
          <p:nvPr/>
        </p:nvSpPr>
        <p:spPr>
          <a:xfrm>
            <a:off x="3762137" y="6214824"/>
            <a:ext cx="2071568" cy="258961"/>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Decision Making</a:t>
            </a:r>
            <a:endParaRPr lang="en-US" sz="1600" dirty="0"/>
          </a:p>
        </p:txBody>
      </p:sp>
      <p:sp>
        <p:nvSpPr>
          <p:cNvPr id="16" name="Text 9"/>
          <p:cNvSpPr/>
          <p:nvPr/>
        </p:nvSpPr>
        <p:spPr>
          <a:xfrm>
            <a:off x="3762137" y="6585585"/>
            <a:ext cx="4254818" cy="596503"/>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The algorithm chooses the move that leads to the most favorable outcome for the player.</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1508879" y="243840"/>
            <a:ext cx="11612642" cy="7778234"/>
          </a:xfrm>
          <a:prstGeom prst="roundRect">
            <a:avLst>
              <a:gd name="adj" fmla="val 6166"/>
            </a:avLst>
          </a:prstGeom>
          <a:solidFill>
            <a:srgbClr val="0A081B">
              <a:alpha val="75000"/>
            </a:srgbClr>
          </a:solidFill>
          <a:ln w="45720">
            <a:solidFill>
              <a:srgbClr val="E6E6E6">
                <a:alpha val="25000"/>
              </a:srgbClr>
            </a:solidFill>
            <a:prstDash val="solid"/>
          </a:ln>
        </p:spPr>
      </p:sp>
      <p:sp>
        <p:nvSpPr>
          <p:cNvPr id="3" name="Text 1"/>
          <p:cNvSpPr/>
          <p:nvPr/>
        </p:nvSpPr>
        <p:spPr>
          <a:xfrm>
            <a:off x="2208252" y="793313"/>
            <a:ext cx="5181600" cy="555069"/>
          </a:xfrm>
          <a:prstGeom prst="rect">
            <a:avLst/>
          </a:prstGeom>
          <a:noFill/>
          <a:ln/>
        </p:spPr>
        <p:txBody>
          <a:bodyPr wrap="none" lIns="0" tIns="0" rIns="0" bIns="0" rtlCol="0" anchor="t"/>
          <a:lstStyle/>
          <a:p>
            <a:pPr indent="0" marL="0">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Improvements for Future</a:t>
            </a:r>
            <a:endParaRPr lang="en-US" sz="3450" dirty="0"/>
          </a:p>
        </p:txBody>
      </p:sp>
      <p:sp>
        <p:nvSpPr>
          <p:cNvPr id="4" name="Shape 2"/>
          <p:cNvSpPr/>
          <p:nvPr/>
        </p:nvSpPr>
        <p:spPr>
          <a:xfrm>
            <a:off x="2208252" y="1747957"/>
            <a:ext cx="1276707" cy="1116568"/>
          </a:xfrm>
          <a:prstGeom prst="roundRect">
            <a:avLst>
              <a:gd name="adj" fmla="val 26846"/>
            </a:avLst>
          </a:prstGeom>
          <a:solidFill>
            <a:srgbClr val="0A081B"/>
          </a:solidFill>
          <a:ln w="22860">
            <a:solidFill>
              <a:srgbClr val="16FFBB"/>
            </a:solidFill>
            <a:prstDash val="solid"/>
          </a:ln>
        </p:spPr>
      </p:sp>
      <p:sp>
        <p:nvSpPr>
          <p:cNvPr id="5" name="Text 3"/>
          <p:cNvSpPr/>
          <p:nvPr/>
        </p:nvSpPr>
        <p:spPr>
          <a:xfrm>
            <a:off x="2430899" y="2106454"/>
            <a:ext cx="107990" cy="399574"/>
          </a:xfrm>
          <a:prstGeom prst="rect">
            <a:avLst/>
          </a:prstGeom>
          <a:noFill/>
          <a:ln/>
        </p:spPr>
        <p:txBody>
          <a:bodyPr wrap="none" lIns="0" tIns="0" rIns="0" bIns="0" rtlCol="0" anchor="t"/>
          <a:lstStyle/>
          <a:p>
            <a:pPr algn="ctr" indent="0" marL="0">
              <a:lnSpc>
                <a:spcPts val="3100"/>
              </a:lnSpc>
              <a:buNone/>
            </a:pPr>
            <a:r>
              <a:rPr lang="en-US" sz="1950" b="1" dirty="0">
                <a:solidFill>
                  <a:srgbClr val="E0E4E6"/>
                </a:solidFill>
                <a:latin typeface="Spline Sans Bold" pitchFamily="34" charset="0"/>
                <a:ea typeface="Spline Sans Bold" pitchFamily="34" charset="-122"/>
                <a:cs typeface="Spline Sans Bold" pitchFamily="34" charset="-120"/>
              </a:rPr>
              <a:t>1</a:t>
            </a:r>
            <a:endParaRPr lang="en-US" sz="1950" dirty="0"/>
          </a:p>
        </p:txBody>
      </p:sp>
      <p:sp>
        <p:nvSpPr>
          <p:cNvPr id="6" name="Text 4"/>
          <p:cNvSpPr/>
          <p:nvPr/>
        </p:nvSpPr>
        <p:spPr>
          <a:xfrm>
            <a:off x="3684746" y="1947743"/>
            <a:ext cx="3159443" cy="277535"/>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Enhanced Pattern Recognition</a:t>
            </a:r>
            <a:endParaRPr lang="en-US" sz="1700" dirty="0"/>
          </a:p>
        </p:txBody>
      </p:sp>
      <p:sp>
        <p:nvSpPr>
          <p:cNvPr id="7" name="Text 5"/>
          <p:cNvSpPr/>
          <p:nvPr/>
        </p:nvSpPr>
        <p:spPr>
          <a:xfrm>
            <a:off x="3684746" y="2345174"/>
            <a:ext cx="7700248"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Develop algorithms that can identify more complex and nuanced patterns in chess games.</a:t>
            </a:r>
            <a:endParaRPr lang="en-US" sz="1550" dirty="0"/>
          </a:p>
        </p:txBody>
      </p:sp>
      <p:sp>
        <p:nvSpPr>
          <p:cNvPr id="8" name="Shape 6"/>
          <p:cNvSpPr/>
          <p:nvPr/>
        </p:nvSpPr>
        <p:spPr>
          <a:xfrm>
            <a:off x="3584853" y="2855000"/>
            <a:ext cx="8737402" cy="11430"/>
          </a:xfrm>
          <a:prstGeom prst="roundRect">
            <a:avLst>
              <a:gd name="adj" fmla="val 2622528"/>
            </a:avLst>
          </a:prstGeom>
          <a:solidFill>
            <a:srgbClr val="16FFBB"/>
          </a:solidFill>
          <a:ln/>
        </p:spPr>
      </p:sp>
      <p:sp>
        <p:nvSpPr>
          <p:cNvPr id="9" name="Shape 7"/>
          <p:cNvSpPr/>
          <p:nvPr/>
        </p:nvSpPr>
        <p:spPr>
          <a:xfrm>
            <a:off x="2208252" y="2964418"/>
            <a:ext cx="2553414" cy="1436132"/>
          </a:xfrm>
          <a:prstGeom prst="roundRect">
            <a:avLst>
              <a:gd name="adj" fmla="val 20872"/>
            </a:avLst>
          </a:prstGeom>
          <a:solidFill>
            <a:srgbClr val="0A081B"/>
          </a:solidFill>
          <a:ln w="22860">
            <a:solidFill>
              <a:srgbClr val="29DDDA"/>
            </a:solidFill>
            <a:prstDash val="solid"/>
          </a:ln>
        </p:spPr>
      </p:sp>
      <p:sp>
        <p:nvSpPr>
          <p:cNvPr id="10" name="Text 8"/>
          <p:cNvSpPr/>
          <p:nvPr/>
        </p:nvSpPr>
        <p:spPr>
          <a:xfrm>
            <a:off x="2430899" y="3482697"/>
            <a:ext cx="138827" cy="399574"/>
          </a:xfrm>
          <a:prstGeom prst="rect">
            <a:avLst/>
          </a:prstGeom>
          <a:noFill/>
          <a:ln/>
        </p:spPr>
        <p:txBody>
          <a:bodyPr wrap="none" lIns="0" tIns="0" rIns="0" bIns="0" rtlCol="0" anchor="t"/>
          <a:lstStyle/>
          <a:p>
            <a:pPr algn="ctr" indent="0" marL="0">
              <a:lnSpc>
                <a:spcPts val="3100"/>
              </a:lnSpc>
              <a:buNone/>
            </a:pPr>
            <a:r>
              <a:rPr lang="en-US" sz="1950" b="1" dirty="0">
                <a:solidFill>
                  <a:srgbClr val="E0E4E6"/>
                </a:solidFill>
                <a:latin typeface="Spline Sans Bold" pitchFamily="34" charset="0"/>
                <a:ea typeface="Spline Sans Bold" pitchFamily="34" charset="-122"/>
                <a:cs typeface="Spline Sans Bold" pitchFamily="34" charset="-120"/>
              </a:rPr>
              <a:t>2</a:t>
            </a:r>
            <a:endParaRPr lang="en-US" sz="1950" dirty="0"/>
          </a:p>
        </p:txBody>
      </p:sp>
      <p:sp>
        <p:nvSpPr>
          <p:cNvPr id="11" name="Text 9"/>
          <p:cNvSpPr/>
          <p:nvPr/>
        </p:nvSpPr>
        <p:spPr>
          <a:xfrm>
            <a:off x="4961453" y="3164205"/>
            <a:ext cx="3052643" cy="277535"/>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Improved Learning Efficiency</a:t>
            </a:r>
            <a:endParaRPr lang="en-US" sz="1700" dirty="0"/>
          </a:p>
        </p:txBody>
      </p:sp>
      <p:sp>
        <p:nvSpPr>
          <p:cNvPr id="12" name="Text 10"/>
          <p:cNvSpPr/>
          <p:nvPr/>
        </p:nvSpPr>
        <p:spPr>
          <a:xfrm>
            <a:off x="4961453" y="3561636"/>
            <a:ext cx="7260908" cy="639127"/>
          </a:xfrm>
          <a:prstGeom prst="rect">
            <a:avLst/>
          </a:prstGeom>
          <a:noFill/>
          <a:ln/>
        </p:spPr>
        <p:txBody>
          <a:bodyPr wrap="squar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Train models faster with more efficient algorithms, allowing for quicker learning and adaptation.</a:t>
            </a:r>
            <a:endParaRPr lang="en-US" sz="1550" dirty="0"/>
          </a:p>
        </p:txBody>
      </p:sp>
      <p:sp>
        <p:nvSpPr>
          <p:cNvPr id="13" name="Shape 11"/>
          <p:cNvSpPr/>
          <p:nvPr/>
        </p:nvSpPr>
        <p:spPr>
          <a:xfrm>
            <a:off x="4861560" y="4391025"/>
            <a:ext cx="7460694" cy="11430"/>
          </a:xfrm>
          <a:prstGeom prst="roundRect">
            <a:avLst>
              <a:gd name="adj" fmla="val 2622528"/>
            </a:avLst>
          </a:prstGeom>
          <a:solidFill>
            <a:srgbClr val="29DDDA"/>
          </a:solidFill>
          <a:ln/>
        </p:spPr>
      </p:sp>
      <p:sp>
        <p:nvSpPr>
          <p:cNvPr id="14" name="Shape 12"/>
          <p:cNvSpPr/>
          <p:nvPr/>
        </p:nvSpPr>
        <p:spPr>
          <a:xfrm>
            <a:off x="2208252" y="4500443"/>
            <a:ext cx="3830122" cy="1436132"/>
          </a:xfrm>
          <a:prstGeom prst="roundRect">
            <a:avLst>
              <a:gd name="adj" fmla="val 20872"/>
            </a:avLst>
          </a:prstGeom>
          <a:solidFill>
            <a:srgbClr val="0A081B"/>
          </a:solidFill>
          <a:ln w="22860">
            <a:solidFill>
              <a:srgbClr val="37A7E7"/>
            </a:solidFill>
            <a:prstDash val="solid"/>
          </a:ln>
        </p:spPr>
      </p:sp>
      <p:sp>
        <p:nvSpPr>
          <p:cNvPr id="15" name="Text 13"/>
          <p:cNvSpPr/>
          <p:nvPr/>
        </p:nvSpPr>
        <p:spPr>
          <a:xfrm>
            <a:off x="2430899" y="5018723"/>
            <a:ext cx="146209" cy="399574"/>
          </a:xfrm>
          <a:prstGeom prst="rect">
            <a:avLst/>
          </a:prstGeom>
          <a:noFill/>
          <a:ln/>
        </p:spPr>
        <p:txBody>
          <a:bodyPr wrap="none" lIns="0" tIns="0" rIns="0" bIns="0" rtlCol="0" anchor="t"/>
          <a:lstStyle/>
          <a:p>
            <a:pPr algn="ctr" indent="0" marL="0">
              <a:lnSpc>
                <a:spcPts val="3100"/>
              </a:lnSpc>
              <a:buNone/>
            </a:pPr>
            <a:r>
              <a:rPr lang="en-US" sz="1950" b="1" dirty="0">
                <a:solidFill>
                  <a:srgbClr val="E0E4E6"/>
                </a:solidFill>
                <a:latin typeface="Spline Sans Bold" pitchFamily="34" charset="0"/>
                <a:ea typeface="Spline Sans Bold" pitchFamily="34" charset="-122"/>
                <a:cs typeface="Spline Sans Bold" pitchFamily="34" charset="-120"/>
              </a:rPr>
              <a:t>3</a:t>
            </a:r>
            <a:endParaRPr lang="en-US" sz="1950" dirty="0"/>
          </a:p>
        </p:txBody>
      </p:sp>
      <p:sp>
        <p:nvSpPr>
          <p:cNvPr id="16" name="Text 14"/>
          <p:cNvSpPr/>
          <p:nvPr/>
        </p:nvSpPr>
        <p:spPr>
          <a:xfrm>
            <a:off x="6238161" y="4700230"/>
            <a:ext cx="2220397" cy="277535"/>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Hybrid Systems</a:t>
            </a:r>
            <a:endParaRPr lang="en-US" sz="1700" dirty="0"/>
          </a:p>
        </p:txBody>
      </p:sp>
      <p:sp>
        <p:nvSpPr>
          <p:cNvPr id="17" name="Text 15"/>
          <p:cNvSpPr/>
          <p:nvPr/>
        </p:nvSpPr>
        <p:spPr>
          <a:xfrm>
            <a:off x="6238161" y="5097661"/>
            <a:ext cx="5984200" cy="639127"/>
          </a:xfrm>
          <a:prstGeom prst="rect">
            <a:avLst/>
          </a:prstGeom>
          <a:noFill/>
          <a:ln/>
        </p:spPr>
        <p:txBody>
          <a:bodyPr wrap="squar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Combine machine learning with human intuition and experience to create even more powerful engines.</a:t>
            </a:r>
            <a:endParaRPr lang="en-US" sz="1550" dirty="0"/>
          </a:p>
        </p:txBody>
      </p:sp>
      <p:sp>
        <p:nvSpPr>
          <p:cNvPr id="18" name="Shape 16"/>
          <p:cNvSpPr/>
          <p:nvPr/>
        </p:nvSpPr>
        <p:spPr>
          <a:xfrm>
            <a:off x="6138267" y="5927050"/>
            <a:ext cx="6183987" cy="11430"/>
          </a:xfrm>
          <a:prstGeom prst="roundRect">
            <a:avLst>
              <a:gd name="adj" fmla="val 2622528"/>
            </a:avLst>
          </a:prstGeom>
          <a:solidFill>
            <a:srgbClr val="37A7E7"/>
          </a:solidFill>
          <a:ln/>
        </p:spPr>
      </p:sp>
      <p:sp>
        <p:nvSpPr>
          <p:cNvPr id="19" name="Shape 17"/>
          <p:cNvSpPr/>
          <p:nvPr/>
        </p:nvSpPr>
        <p:spPr>
          <a:xfrm>
            <a:off x="2208252" y="6036469"/>
            <a:ext cx="5106948" cy="1436132"/>
          </a:xfrm>
          <a:prstGeom prst="roundRect">
            <a:avLst>
              <a:gd name="adj" fmla="val 20872"/>
            </a:avLst>
          </a:prstGeom>
          <a:solidFill>
            <a:srgbClr val="0A081B"/>
          </a:solidFill>
          <a:ln w="22860">
            <a:solidFill>
              <a:srgbClr val="091231"/>
            </a:solidFill>
            <a:prstDash val="solid"/>
          </a:ln>
        </p:spPr>
      </p:sp>
      <p:sp>
        <p:nvSpPr>
          <p:cNvPr id="20" name="Text 18"/>
          <p:cNvSpPr/>
          <p:nvPr/>
        </p:nvSpPr>
        <p:spPr>
          <a:xfrm>
            <a:off x="2430899" y="6554748"/>
            <a:ext cx="141089" cy="399574"/>
          </a:xfrm>
          <a:prstGeom prst="rect">
            <a:avLst/>
          </a:prstGeom>
          <a:noFill/>
          <a:ln/>
        </p:spPr>
        <p:txBody>
          <a:bodyPr wrap="none" lIns="0" tIns="0" rIns="0" bIns="0" rtlCol="0" anchor="t"/>
          <a:lstStyle/>
          <a:p>
            <a:pPr algn="ctr" indent="0" marL="0">
              <a:lnSpc>
                <a:spcPts val="3100"/>
              </a:lnSpc>
              <a:buNone/>
            </a:pPr>
            <a:r>
              <a:rPr lang="en-US" sz="1950" b="1" dirty="0">
                <a:solidFill>
                  <a:srgbClr val="E0E4E6"/>
                </a:solidFill>
                <a:latin typeface="Spline Sans Bold" pitchFamily="34" charset="0"/>
                <a:ea typeface="Spline Sans Bold" pitchFamily="34" charset="-122"/>
                <a:cs typeface="Spline Sans Bold" pitchFamily="34" charset="-120"/>
              </a:rPr>
              <a:t>4</a:t>
            </a:r>
            <a:endParaRPr lang="en-US" sz="1950" dirty="0"/>
          </a:p>
        </p:txBody>
      </p:sp>
      <p:sp>
        <p:nvSpPr>
          <p:cNvPr id="21" name="Text 19"/>
          <p:cNvSpPr/>
          <p:nvPr/>
        </p:nvSpPr>
        <p:spPr>
          <a:xfrm>
            <a:off x="7514987" y="6236256"/>
            <a:ext cx="2319338" cy="277535"/>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Personalized Learning</a:t>
            </a:r>
            <a:endParaRPr lang="en-US" sz="1700" dirty="0"/>
          </a:p>
        </p:txBody>
      </p:sp>
      <p:sp>
        <p:nvSpPr>
          <p:cNvPr id="22" name="Text 20"/>
          <p:cNvSpPr/>
          <p:nvPr/>
        </p:nvSpPr>
        <p:spPr>
          <a:xfrm>
            <a:off x="7514987" y="6633686"/>
            <a:ext cx="4707374" cy="639127"/>
          </a:xfrm>
          <a:prstGeom prst="rect">
            <a:avLst/>
          </a:prstGeom>
          <a:noFill/>
          <a:ln/>
        </p:spPr>
        <p:txBody>
          <a:bodyPr wrap="squar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Develop models that tailor their training and strategy to individual players and playing styles.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2024-12-08T15:47:23Z</dcterms:created>
  <dcterms:modified xsi:type="dcterms:W3CDTF">2024-12-08T15:47:23Z</dcterms:modified>
</cp:coreProperties>
</file>